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3648" r:id="rId2"/>
    <p:sldMasterId id="2147483676" r:id="rId3"/>
  </p:sldMasterIdLst>
  <p:notesMasterIdLst>
    <p:notesMasterId r:id="rId33"/>
  </p:notesMasterIdLst>
  <p:sldIdLst>
    <p:sldId id="256" r:id="rId4"/>
    <p:sldId id="268" r:id="rId5"/>
    <p:sldId id="266" r:id="rId6"/>
    <p:sldId id="267" r:id="rId7"/>
    <p:sldId id="259" r:id="rId8"/>
    <p:sldId id="258" r:id="rId9"/>
    <p:sldId id="260" r:id="rId10"/>
    <p:sldId id="269" r:id="rId11"/>
    <p:sldId id="270" r:id="rId12"/>
    <p:sldId id="271" r:id="rId13"/>
    <p:sldId id="275" r:id="rId14"/>
    <p:sldId id="272" r:id="rId15"/>
    <p:sldId id="273" r:id="rId16"/>
    <p:sldId id="274" r:id="rId17"/>
    <p:sldId id="277" r:id="rId18"/>
    <p:sldId id="261" r:id="rId19"/>
    <p:sldId id="262" r:id="rId20"/>
    <p:sldId id="280" r:id="rId21"/>
    <p:sldId id="282" r:id="rId22"/>
    <p:sldId id="281" r:id="rId23"/>
    <p:sldId id="283" r:id="rId24"/>
    <p:sldId id="285" r:id="rId25"/>
    <p:sldId id="278" r:id="rId26"/>
    <p:sldId id="286" r:id="rId27"/>
    <p:sldId id="287" r:id="rId28"/>
    <p:sldId id="289" r:id="rId29"/>
    <p:sldId id="264" r:id="rId30"/>
    <p:sldId id="265" r:id="rId31"/>
    <p:sldId id="288" r:id="rId32"/>
  </p:sldIdLst>
  <p:sldSz cx="12192000" cy="6858000"/>
  <p:notesSz cx="6858000" cy="9144000"/>
  <p:defaultTextStyle>
    <a:lvl1pPr defTabSz="321457">
      <a:defRPr sz="844">
        <a:latin typeface="Helvetica"/>
        <a:ea typeface="Helvetica"/>
        <a:cs typeface="Helvetica"/>
        <a:sym typeface="Helvetica"/>
      </a:defRPr>
    </a:lvl1pPr>
    <a:lvl2pPr indent="160729" defTabSz="321457">
      <a:defRPr sz="844">
        <a:latin typeface="Helvetica"/>
        <a:ea typeface="Helvetica"/>
        <a:cs typeface="Helvetica"/>
        <a:sym typeface="Helvetica"/>
      </a:defRPr>
    </a:lvl2pPr>
    <a:lvl3pPr indent="321457" defTabSz="321457">
      <a:defRPr sz="844">
        <a:latin typeface="Helvetica"/>
        <a:ea typeface="Helvetica"/>
        <a:cs typeface="Helvetica"/>
        <a:sym typeface="Helvetica"/>
      </a:defRPr>
    </a:lvl3pPr>
    <a:lvl4pPr indent="482186" defTabSz="321457">
      <a:defRPr sz="844">
        <a:latin typeface="Helvetica"/>
        <a:ea typeface="Helvetica"/>
        <a:cs typeface="Helvetica"/>
        <a:sym typeface="Helvetica"/>
      </a:defRPr>
    </a:lvl4pPr>
    <a:lvl5pPr indent="642915" defTabSz="321457">
      <a:defRPr sz="844">
        <a:latin typeface="Helvetica"/>
        <a:ea typeface="Helvetica"/>
        <a:cs typeface="Helvetica"/>
        <a:sym typeface="Helvetica"/>
      </a:defRPr>
    </a:lvl5pPr>
    <a:lvl6pPr indent="803643" defTabSz="321457">
      <a:defRPr sz="844">
        <a:latin typeface="Helvetica"/>
        <a:ea typeface="Helvetica"/>
        <a:cs typeface="Helvetica"/>
        <a:sym typeface="Helvetica"/>
      </a:defRPr>
    </a:lvl6pPr>
    <a:lvl7pPr indent="964372" defTabSz="321457">
      <a:defRPr sz="844">
        <a:latin typeface="Helvetica"/>
        <a:ea typeface="Helvetica"/>
        <a:cs typeface="Helvetica"/>
        <a:sym typeface="Helvetica"/>
      </a:defRPr>
    </a:lvl7pPr>
    <a:lvl8pPr indent="1125101" defTabSz="321457">
      <a:defRPr sz="844">
        <a:latin typeface="Helvetica"/>
        <a:ea typeface="Helvetica"/>
        <a:cs typeface="Helvetica"/>
        <a:sym typeface="Helvetica"/>
      </a:defRPr>
    </a:lvl8pPr>
    <a:lvl9pPr indent="1285829" defTabSz="321457">
      <a:defRPr sz="844">
        <a:latin typeface="Helvetica"/>
        <a:ea typeface="Helvetica"/>
        <a:cs typeface="Helvetica"/>
        <a:sym typeface="Helvetica"/>
      </a:defRPr>
    </a:lvl9pPr>
  </p:defaultTextStyle>
  <p:extLst>
    <p:ext uri="{521415D9-36F7-43E2-AB2F-B90AF26B5E84}">
      <p14:sectionLst xmlns:p14="http://schemas.microsoft.com/office/powerpoint/2010/main">
        <p14:section name="Default Section" id="{5C7B5D19-E944-4FD9-9D02-AEA7E8882AB7}">
          <p14:sldIdLst>
            <p14:sldId id="256"/>
            <p14:sldId id="268"/>
            <p14:sldId id="266"/>
            <p14:sldId id="267"/>
            <p14:sldId id="259"/>
            <p14:sldId id="258"/>
            <p14:sldId id="260"/>
            <p14:sldId id="269"/>
            <p14:sldId id="270"/>
            <p14:sldId id="271"/>
            <p14:sldId id="275"/>
            <p14:sldId id="272"/>
            <p14:sldId id="273"/>
            <p14:sldId id="274"/>
            <p14:sldId id="277"/>
            <p14:sldId id="261"/>
            <p14:sldId id="262"/>
            <p14:sldId id="280"/>
            <p14:sldId id="282"/>
            <p14:sldId id="281"/>
            <p14:sldId id="283"/>
            <p14:sldId id="285"/>
            <p14:sldId id="278"/>
            <p14:sldId id="286"/>
            <p14:sldId id="287"/>
            <p14:sldId id="289"/>
            <p14:sldId id="264"/>
            <p14:sldId id="265"/>
            <p14:sldId id="2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C64"/>
    <a:srgbClr val="8151CF"/>
    <a:srgbClr val="BDA4E6"/>
    <a:srgbClr val="5A2DA3"/>
    <a:srgbClr val="FF4B01"/>
    <a:srgbClr val="191EA2"/>
    <a:srgbClr val="FFFFFF"/>
    <a:srgbClr val="F37021"/>
    <a:srgbClr val="45A4FC"/>
    <a:srgbClr val="1E2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BE799-7B4D-4A3A-BC95-09A50DC90C0F}" v="355" dt="2019-11-22T13:21:45.231"/>
    <p1510:client id="{D1732485-026E-479C-A41B-3A5B362F9BCD}" v="483" dt="2019-11-22T09:53:31.120"/>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59" autoAdjust="0"/>
  </p:normalViewPr>
  <p:slideViewPr>
    <p:cSldViewPr snapToGrid="0">
      <p:cViewPr varScale="1">
        <p:scale>
          <a:sx n="122" d="100"/>
          <a:sy n="122" d="100"/>
        </p:scale>
        <p:origin x="114" y="1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2" d="100"/>
          <a:sy n="122" d="100"/>
        </p:scale>
        <p:origin x="4076"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85314828"/>
      </p:ext>
    </p:extLst>
  </p:cSld>
  <p:clrMap bg1="lt1" tx1="dk1" bg2="lt2" tx2="dk2" accent1="accent1" accent2="accent2" accent3="accent3" accent4="accent4" accent5="accent5" accent6="accent6" hlink="hlink" folHlink="folHlink"/>
  <p:notesStyle>
    <a:lvl1pPr defTabSz="321457">
      <a:defRPr sz="1547">
        <a:latin typeface="Lucida Grande"/>
        <a:ea typeface="Lucida Grande"/>
        <a:cs typeface="Lucida Grande"/>
        <a:sym typeface="Lucida Grande"/>
      </a:defRPr>
    </a:lvl1pPr>
    <a:lvl2pPr indent="160729" defTabSz="321457">
      <a:defRPr sz="1547">
        <a:latin typeface="Lucida Grande"/>
        <a:ea typeface="Lucida Grande"/>
        <a:cs typeface="Lucida Grande"/>
        <a:sym typeface="Lucida Grande"/>
      </a:defRPr>
    </a:lvl2pPr>
    <a:lvl3pPr indent="321457" defTabSz="321457">
      <a:defRPr sz="1547">
        <a:latin typeface="Lucida Grande"/>
        <a:ea typeface="Lucida Grande"/>
        <a:cs typeface="Lucida Grande"/>
        <a:sym typeface="Lucida Grande"/>
      </a:defRPr>
    </a:lvl3pPr>
    <a:lvl4pPr indent="482186" defTabSz="321457">
      <a:defRPr sz="1547">
        <a:latin typeface="Lucida Grande"/>
        <a:ea typeface="Lucida Grande"/>
        <a:cs typeface="Lucida Grande"/>
        <a:sym typeface="Lucida Grande"/>
      </a:defRPr>
    </a:lvl4pPr>
    <a:lvl5pPr indent="642915" defTabSz="321457">
      <a:defRPr sz="1547">
        <a:latin typeface="Lucida Grande"/>
        <a:ea typeface="Lucida Grande"/>
        <a:cs typeface="Lucida Grande"/>
        <a:sym typeface="Lucida Grande"/>
      </a:defRPr>
    </a:lvl5pPr>
    <a:lvl6pPr indent="803643" defTabSz="321457">
      <a:defRPr sz="1547">
        <a:latin typeface="Lucida Grande"/>
        <a:ea typeface="Lucida Grande"/>
        <a:cs typeface="Lucida Grande"/>
        <a:sym typeface="Lucida Grande"/>
      </a:defRPr>
    </a:lvl6pPr>
    <a:lvl7pPr indent="964372" defTabSz="321457">
      <a:defRPr sz="1547">
        <a:latin typeface="Lucida Grande"/>
        <a:ea typeface="Lucida Grande"/>
        <a:cs typeface="Lucida Grande"/>
        <a:sym typeface="Lucida Grande"/>
      </a:defRPr>
    </a:lvl7pPr>
    <a:lvl8pPr indent="1125101" defTabSz="321457">
      <a:defRPr sz="1547">
        <a:latin typeface="Lucida Grande"/>
        <a:ea typeface="Lucida Grande"/>
        <a:cs typeface="Lucida Grande"/>
        <a:sym typeface="Lucida Grande"/>
      </a:defRPr>
    </a:lvl8pPr>
    <a:lvl9pPr indent="1285829" defTabSz="321457">
      <a:defRPr sz="1547">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Conceptually, in order to achieve balanced path delays, you could try to shuffle around the logic and routing so that an equal amount exists between registers. Or you could approach it backwards and leave the logic and routing in place and just move the registers around to achieve balanced delays, which is what the Hyper-</a:t>
            </a:r>
            <a:r>
              <a:rPr lang="en-US" dirty="0" err="1"/>
              <a:t>Retimer</a:t>
            </a:r>
            <a:r>
              <a:rPr lang="en-US" dirty="0"/>
              <a:t> does.</a:t>
            </a:r>
          </a:p>
        </p:txBody>
      </p:sp>
    </p:spTree>
    <p:extLst>
      <p:ext uri="{BB962C8B-B14F-4D97-AF65-F5344CB8AC3E}">
        <p14:creationId xmlns:p14="http://schemas.microsoft.com/office/powerpoint/2010/main" val="390923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443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B352-D126-4987-888C-A2784FB29929}"/>
              </a:ext>
            </a:extLst>
          </p:cNvPr>
          <p:cNvSpPr>
            <a:spLocks noGrp="1"/>
          </p:cNvSpPr>
          <p:nvPr>
            <p:ph type="title" hasCustomPrompt="1"/>
          </p:nvPr>
        </p:nvSpPr>
        <p:spPr>
          <a:xfrm>
            <a:off x="625078" y="3068550"/>
            <a:ext cx="10941844" cy="1429021"/>
          </a:xfrm>
          <a:prstGeom prst="rect">
            <a:avLst/>
          </a:prstGeom>
        </p:spPr>
        <p:txBody>
          <a:bodyPr anchor="b"/>
          <a:lstStyle>
            <a:lvl1pPr algn="ctr">
              <a:defRPr/>
            </a:lvl1pPr>
          </a:lstStyle>
          <a:p>
            <a:r>
              <a:rPr lang="en-US" dirty="0"/>
              <a:t>Click to edit Master title style</a:t>
            </a:r>
            <a:br>
              <a:rPr lang="en-US" dirty="0"/>
            </a:br>
            <a:r>
              <a:rPr lang="en-US" dirty="0"/>
              <a:t>two lines</a:t>
            </a:r>
          </a:p>
        </p:txBody>
      </p:sp>
      <p:sp>
        <p:nvSpPr>
          <p:cNvPr id="3" name="Slide Number Placeholder 2">
            <a:extLst>
              <a:ext uri="{FF2B5EF4-FFF2-40B4-BE49-F238E27FC236}">
                <a16:creationId xmlns:a16="http://schemas.microsoft.com/office/drawing/2014/main" id="{389DC230-4512-4A5F-A884-56552F48356A}"/>
              </a:ext>
            </a:extLst>
          </p:cNvPr>
          <p:cNvSpPr>
            <a:spLocks noGrp="1"/>
          </p:cNvSpPr>
          <p:nvPr>
            <p:ph type="sldNum" sz="quarter" idx="10"/>
          </p:nvPr>
        </p:nvSpPr>
        <p:spPr>
          <a:xfrm>
            <a:off x="7153908" y="7201277"/>
            <a:ext cx="64" cy="194797"/>
          </a:xfrm>
          <a:prstGeom prst="rect">
            <a:avLst/>
          </a:prstGeom>
        </p:spPr>
        <p:txBody>
          <a:bodyPr/>
          <a:lstStyle/>
          <a:p>
            <a:fld id="{BEFA2CCA-4016-444A-8A97-A6204D353686}" type="slidenum">
              <a:rPr lang="en-US" smtClean="0"/>
              <a:pPr/>
              <a:t>‹#›</a:t>
            </a:fld>
            <a:endParaRPr lang="en-US"/>
          </a:p>
        </p:txBody>
      </p:sp>
      <p:sp>
        <p:nvSpPr>
          <p:cNvPr id="6" name="Text Placeholder 5">
            <a:extLst>
              <a:ext uri="{FF2B5EF4-FFF2-40B4-BE49-F238E27FC236}">
                <a16:creationId xmlns:a16="http://schemas.microsoft.com/office/drawing/2014/main" id="{75D8BB68-91AF-4B02-B352-B13CB1503C67}"/>
              </a:ext>
            </a:extLst>
          </p:cNvPr>
          <p:cNvSpPr>
            <a:spLocks noGrp="1"/>
          </p:cNvSpPr>
          <p:nvPr>
            <p:ph type="body" sz="quarter" idx="11" hasCustomPrompt="1"/>
          </p:nvPr>
        </p:nvSpPr>
        <p:spPr>
          <a:xfrm>
            <a:off x="625079" y="4546120"/>
            <a:ext cx="10941843" cy="1014707"/>
          </a:xfrm>
          <a:prstGeom prst="rect">
            <a:avLst/>
          </a:prstGeom>
        </p:spPr>
        <p:txBody>
          <a:bodyPr anchor="ctr"/>
          <a:lstStyle>
            <a:lvl1pPr marL="223234" indent="0" algn="ctr">
              <a:buNone/>
              <a:defRPr>
                <a:solidFill>
                  <a:schemeClr val="bg1"/>
                </a:solidFill>
              </a:defRPr>
            </a:lvl1pPr>
          </a:lstStyle>
          <a:p>
            <a:pPr lvl="0"/>
            <a:r>
              <a:rPr lang="en-US" dirty="0"/>
              <a:t>Presented by: Names</a:t>
            </a:r>
          </a:p>
        </p:txBody>
      </p:sp>
      <p:sp>
        <p:nvSpPr>
          <p:cNvPr id="8" name="Text Placeholder 7">
            <a:extLst>
              <a:ext uri="{FF2B5EF4-FFF2-40B4-BE49-F238E27FC236}">
                <a16:creationId xmlns:a16="http://schemas.microsoft.com/office/drawing/2014/main" id="{8CD10A5B-FDD1-424D-94F9-7F468531EBE6}"/>
              </a:ext>
            </a:extLst>
          </p:cNvPr>
          <p:cNvSpPr>
            <a:spLocks noGrp="1"/>
          </p:cNvSpPr>
          <p:nvPr>
            <p:ph type="body" sz="quarter" idx="12" hasCustomPrompt="1"/>
          </p:nvPr>
        </p:nvSpPr>
        <p:spPr>
          <a:xfrm>
            <a:off x="625475" y="5613924"/>
            <a:ext cx="10941050" cy="842963"/>
          </a:xfrm>
          <a:prstGeom prst="rect">
            <a:avLst/>
          </a:prstGeom>
        </p:spPr>
        <p:txBody>
          <a:bodyPr/>
          <a:lstStyle>
            <a:lvl1pPr marL="223234" indent="0" algn="ctr">
              <a:buNone/>
              <a:defRPr sz="2000">
                <a:solidFill>
                  <a:schemeClr val="bg1"/>
                </a:solidFill>
              </a:defRPr>
            </a:lvl1pPr>
          </a:lstStyle>
          <a:p>
            <a:pPr lvl="0"/>
            <a:r>
              <a:rPr lang="en-US" dirty="0"/>
              <a:t>Other info</a:t>
            </a:r>
          </a:p>
        </p:txBody>
      </p:sp>
    </p:spTree>
    <p:extLst>
      <p:ext uri="{BB962C8B-B14F-4D97-AF65-F5344CB8AC3E}">
        <p14:creationId xmlns:p14="http://schemas.microsoft.com/office/powerpoint/2010/main" val="31773034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1574651-A192-4B59-999F-27F2F6F4D5F7}"/>
              </a:ext>
            </a:extLst>
          </p:cNvPr>
          <p:cNvSpPr>
            <a:spLocks noGrp="1"/>
          </p:cNvSpPr>
          <p:nvPr>
            <p:ph type="body" sz="quarter" idx="11"/>
          </p:nvPr>
        </p:nvSpPr>
        <p:spPr>
          <a:xfrm>
            <a:off x="271463" y="1116012"/>
            <a:ext cx="11657824" cy="5078791"/>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BACB352-D126-4987-888C-A2784FB2992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89DC230-4512-4A5F-A884-56552F48356A}"/>
              </a:ext>
            </a:extLst>
          </p:cNvPr>
          <p:cNvSpPr>
            <a:spLocks noGrp="1"/>
          </p:cNvSpPr>
          <p:nvPr>
            <p:ph type="sldNum" sz="quarter" idx="10"/>
          </p:nvPr>
        </p:nvSpPr>
        <p:spPr/>
        <p:txBody>
          <a:bodyPr/>
          <a:lstStyle/>
          <a:p>
            <a:fld id="{BEFA2CCA-4016-444A-8A97-A6204D353686}" type="slidenum">
              <a:rPr lang="en-US" smtClean="0"/>
              <a:pPr/>
              <a:t>‹#›</a:t>
            </a:fld>
            <a:endParaRPr lang="en-US" dirty="0"/>
          </a:p>
        </p:txBody>
      </p:sp>
    </p:spTree>
    <p:extLst>
      <p:ext uri="{BB962C8B-B14F-4D97-AF65-F5344CB8AC3E}">
        <p14:creationId xmlns:p14="http://schemas.microsoft.com/office/powerpoint/2010/main" val="32407120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F46240A3-74D4-4D24-8F08-F9C0C724B792}"/>
              </a:ext>
            </a:extLst>
          </p:cNvPr>
          <p:cNvSpPr/>
          <p:nvPr userDrawn="1"/>
        </p:nvSpPr>
        <p:spPr>
          <a:xfrm flipV="1">
            <a:off x="0" y="925033"/>
            <a:ext cx="12192000" cy="5289696"/>
          </a:xfrm>
          <a:prstGeom prst="rect">
            <a:avLst/>
          </a:prstGeom>
          <a:solidFill>
            <a:srgbClr val="5A2DA3"/>
          </a:solidFill>
          <a:ln w="25400" cap="flat">
            <a:solidFill>
              <a:srgbClr val="5A2DA3">
                <a:alpha val="0"/>
              </a:srgbClr>
            </a:solidFill>
            <a:prstDash val="solid"/>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ffectLst/>
            </a:endParaRPr>
          </a:p>
        </p:txBody>
      </p:sp>
      <p:sp>
        <p:nvSpPr>
          <p:cNvPr id="3" name="Slide Number Placeholder 2">
            <a:extLst>
              <a:ext uri="{FF2B5EF4-FFF2-40B4-BE49-F238E27FC236}">
                <a16:creationId xmlns:a16="http://schemas.microsoft.com/office/drawing/2014/main" id="{EF67384D-5974-4F0B-9058-0079520B4CCF}"/>
              </a:ext>
            </a:extLst>
          </p:cNvPr>
          <p:cNvSpPr>
            <a:spLocks noGrp="1"/>
          </p:cNvSpPr>
          <p:nvPr>
            <p:ph type="sldNum" sz="quarter" idx="10"/>
          </p:nvPr>
        </p:nvSpPr>
        <p:spPr/>
        <p:txBody>
          <a:bodyPr/>
          <a:lstStyle/>
          <a:p>
            <a:fld id="{BEFA2CCA-4016-444A-8A97-A6204D353686}" type="slidenum">
              <a:rPr lang="en-US" smtClean="0"/>
              <a:pPr/>
              <a:t>‹#›</a:t>
            </a:fld>
            <a:endParaRPr lang="en-US" dirty="0"/>
          </a:p>
        </p:txBody>
      </p:sp>
      <p:sp>
        <p:nvSpPr>
          <p:cNvPr id="5" name="Text Placeholder 4">
            <a:extLst>
              <a:ext uri="{FF2B5EF4-FFF2-40B4-BE49-F238E27FC236}">
                <a16:creationId xmlns:a16="http://schemas.microsoft.com/office/drawing/2014/main" id="{562BEEC8-C753-4A7A-95E5-32A4C4BF1468}"/>
              </a:ext>
            </a:extLst>
          </p:cNvPr>
          <p:cNvSpPr>
            <a:spLocks noGrp="1"/>
          </p:cNvSpPr>
          <p:nvPr>
            <p:ph type="body" sz="quarter" idx="11" hasCustomPrompt="1"/>
          </p:nvPr>
        </p:nvSpPr>
        <p:spPr>
          <a:xfrm>
            <a:off x="1529556" y="2607598"/>
            <a:ext cx="9132888" cy="1820862"/>
          </a:xfrm>
          <a:prstGeom prst="rect">
            <a:avLst/>
          </a:prstGeom>
        </p:spPr>
        <p:txBody>
          <a:bodyPr/>
          <a:lstStyle>
            <a:lvl1pPr marL="223234" indent="0" algn="ctr">
              <a:buNone/>
              <a:defRPr sz="4400">
                <a:solidFill>
                  <a:schemeClr val="bg1"/>
                </a:solidFill>
              </a:defRPr>
            </a:lvl1pPr>
          </a:lstStyle>
          <a:p>
            <a:pPr lvl="0"/>
            <a:r>
              <a:rPr lang="en-US" dirty="0"/>
              <a:t>Title Text</a:t>
            </a:r>
          </a:p>
          <a:p>
            <a:pPr lvl="0"/>
            <a:endParaRPr lang="en-US" dirty="0"/>
          </a:p>
        </p:txBody>
      </p:sp>
    </p:spTree>
    <p:extLst>
      <p:ext uri="{BB962C8B-B14F-4D97-AF65-F5344CB8AC3E}">
        <p14:creationId xmlns:p14="http://schemas.microsoft.com/office/powerpoint/2010/main" val="6745068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line white backgroun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7384D-5974-4F0B-9058-0079520B4CCF}"/>
              </a:ext>
            </a:extLst>
          </p:cNvPr>
          <p:cNvSpPr>
            <a:spLocks noGrp="1"/>
          </p:cNvSpPr>
          <p:nvPr>
            <p:ph type="sldNum" sz="quarter" idx="10"/>
          </p:nvPr>
        </p:nvSpPr>
        <p:spPr/>
        <p:txBody>
          <a:bodyPr/>
          <a:lstStyle/>
          <a:p>
            <a:fld id="{BEFA2CCA-4016-444A-8A97-A6204D353686}" type="slidenum">
              <a:rPr lang="en-US" smtClean="0"/>
              <a:pPr/>
              <a:t>‹#›</a:t>
            </a:fld>
            <a:endParaRPr lang="en-US"/>
          </a:p>
        </p:txBody>
      </p:sp>
      <p:sp>
        <p:nvSpPr>
          <p:cNvPr id="5" name="Text Placeholder 4">
            <a:extLst>
              <a:ext uri="{FF2B5EF4-FFF2-40B4-BE49-F238E27FC236}">
                <a16:creationId xmlns:a16="http://schemas.microsoft.com/office/drawing/2014/main" id="{562BEEC8-C753-4A7A-95E5-32A4C4BF1468}"/>
              </a:ext>
            </a:extLst>
          </p:cNvPr>
          <p:cNvSpPr>
            <a:spLocks noGrp="1"/>
          </p:cNvSpPr>
          <p:nvPr>
            <p:ph type="body" sz="quarter" idx="11" hasCustomPrompt="1"/>
          </p:nvPr>
        </p:nvSpPr>
        <p:spPr>
          <a:xfrm>
            <a:off x="1536700" y="1608138"/>
            <a:ext cx="9132888" cy="1820862"/>
          </a:xfrm>
          <a:prstGeom prst="rect">
            <a:avLst/>
          </a:prstGeom>
        </p:spPr>
        <p:txBody>
          <a:bodyPr/>
          <a:lstStyle>
            <a:lvl1pPr marL="223234" indent="0" algn="ctr">
              <a:buNone/>
              <a:defRPr sz="3600"/>
            </a:lvl1pPr>
          </a:lstStyle>
          <a:p>
            <a:pPr lvl="0"/>
            <a:r>
              <a:rPr lang="en-US"/>
              <a:t>Title Text</a:t>
            </a:r>
          </a:p>
          <a:p>
            <a:pPr lvl="0"/>
            <a:endParaRPr lang="en-US"/>
          </a:p>
        </p:txBody>
      </p:sp>
      <p:sp>
        <p:nvSpPr>
          <p:cNvPr id="6" name="Text Placeholder 4">
            <a:extLst>
              <a:ext uri="{FF2B5EF4-FFF2-40B4-BE49-F238E27FC236}">
                <a16:creationId xmlns:a16="http://schemas.microsoft.com/office/drawing/2014/main" id="{7FD0DB4E-8335-4CF5-9322-9D129585970C}"/>
              </a:ext>
            </a:extLst>
          </p:cNvPr>
          <p:cNvSpPr>
            <a:spLocks noGrp="1"/>
          </p:cNvSpPr>
          <p:nvPr>
            <p:ph type="body" sz="quarter" idx="12" hasCustomPrompt="1"/>
          </p:nvPr>
        </p:nvSpPr>
        <p:spPr>
          <a:xfrm>
            <a:off x="1536700" y="3428999"/>
            <a:ext cx="9132888" cy="1267146"/>
          </a:xfrm>
          <a:prstGeom prst="rect">
            <a:avLst/>
          </a:prstGeom>
        </p:spPr>
        <p:txBody>
          <a:bodyPr/>
          <a:lstStyle>
            <a:lvl1pPr marL="223234" indent="0" algn="ctr">
              <a:buNone/>
              <a:defRPr sz="2800"/>
            </a:lvl1pPr>
          </a:lstStyle>
          <a:p>
            <a:pPr lvl="0"/>
            <a:r>
              <a:rPr lang="en-US"/>
              <a:t>Presenter Text</a:t>
            </a:r>
          </a:p>
          <a:p>
            <a:pPr lvl="0"/>
            <a:endParaRPr lang="en-US"/>
          </a:p>
        </p:txBody>
      </p:sp>
      <p:sp>
        <p:nvSpPr>
          <p:cNvPr id="7" name="Text Placeholder 4">
            <a:extLst>
              <a:ext uri="{FF2B5EF4-FFF2-40B4-BE49-F238E27FC236}">
                <a16:creationId xmlns:a16="http://schemas.microsoft.com/office/drawing/2014/main" id="{AD0075DB-70CD-478D-B8AC-D3AC9CEA0A7C}"/>
              </a:ext>
            </a:extLst>
          </p:cNvPr>
          <p:cNvSpPr>
            <a:spLocks noGrp="1"/>
          </p:cNvSpPr>
          <p:nvPr>
            <p:ph type="body" sz="quarter" idx="13" hasCustomPrompt="1"/>
          </p:nvPr>
        </p:nvSpPr>
        <p:spPr>
          <a:xfrm>
            <a:off x="1536700" y="4696145"/>
            <a:ext cx="9132888" cy="889000"/>
          </a:xfrm>
          <a:prstGeom prst="rect">
            <a:avLst/>
          </a:prstGeom>
        </p:spPr>
        <p:txBody>
          <a:bodyPr/>
          <a:lstStyle>
            <a:lvl1pPr marL="223234" indent="0" algn="ctr">
              <a:buNone/>
              <a:defRPr sz="2400" b="0"/>
            </a:lvl1pPr>
          </a:lstStyle>
          <a:p>
            <a:pPr lvl="0"/>
            <a:r>
              <a:rPr lang="en-US"/>
              <a:t>Author Text</a:t>
            </a:r>
          </a:p>
          <a:p>
            <a:pPr lvl="0"/>
            <a:endParaRPr lang="en-US"/>
          </a:p>
        </p:txBody>
      </p:sp>
    </p:spTree>
    <p:extLst>
      <p:ext uri="{BB962C8B-B14F-4D97-AF65-F5344CB8AC3E}">
        <p14:creationId xmlns:p14="http://schemas.microsoft.com/office/powerpoint/2010/main" val="26136669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line dark background">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F46240A3-74D4-4D24-8F08-F9C0C724B792}"/>
              </a:ext>
            </a:extLst>
          </p:cNvPr>
          <p:cNvSpPr/>
          <p:nvPr userDrawn="1"/>
        </p:nvSpPr>
        <p:spPr>
          <a:xfrm flipV="1">
            <a:off x="0" y="925033"/>
            <a:ext cx="12192000" cy="5289696"/>
          </a:xfrm>
          <a:prstGeom prst="rect">
            <a:avLst/>
          </a:prstGeom>
          <a:solidFill>
            <a:srgbClr val="5A2DA3"/>
          </a:solidFill>
          <a:ln w="25400" cap="flat">
            <a:solidFill>
              <a:srgbClr val="5A2DA3">
                <a:alpha val="0"/>
              </a:srgbClr>
            </a:solidFill>
            <a:prstDash val="solid"/>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ffectLst/>
            </a:endParaRPr>
          </a:p>
        </p:txBody>
      </p:sp>
      <p:sp>
        <p:nvSpPr>
          <p:cNvPr id="3" name="Slide Number Placeholder 2">
            <a:extLst>
              <a:ext uri="{FF2B5EF4-FFF2-40B4-BE49-F238E27FC236}">
                <a16:creationId xmlns:a16="http://schemas.microsoft.com/office/drawing/2014/main" id="{EF67384D-5974-4F0B-9058-0079520B4CCF}"/>
              </a:ext>
            </a:extLst>
          </p:cNvPr>
          <p:cNvSpPr>
            <a:spLocks noGrp="1"/>
          </p:cNvSpPr>
          <p:nvPr>
            <p:ph type="sldNum" sz="quarter" idx="10"/>
          </p:nvPr>
        </p:nvSpPr>
        <p:spPr/>
        <p:txBody>
          <a:bodyPr/>
          <a:lstStyle/>
          <a:p>
            <a:fld id="{BEFA2CCA-4016-444A-8A97-A6204D353686}" type="slidenum">
              <a:rPr lang="en-US" smtClean="0"/>
              <a:pPr/>
              <a:t>‹#›</a:t>
            </a:fld>
            <a:endParaRPr lang="en-US"/>
          </a:p>
        </p:txBody>
      </p:sp>
      <p:sp>
        <p:nvSpPr>
          <p:cNvPr id="5" name="Text Placeholder 4">
            <a:extLst>
              <a:ext uri="{FF2B5EF4-FFF2-40B4-BE49-F238E27FC236}">
                <a16:creationId xmlns:a16="http://schemas.microsoft.com/office/drawing/2014/main" id="{562BEEC8-C753-4A7A-95E5-32A4C4BF1468}"/>
              </a:ext>
            </a:extLst>
          </p:cNvPr>
          <p:cNvSpPr>
            <a:spLocks noGrp="1"/>
          </p:cNvSpPr>
          <p:nvPr>
            <p:ph type="body" sz="quarter" idx="11" hasCustomPrompt="1"/>
          </p:nvPr>
        </p:nvSpPr>
        <p:spPr>
          <a:xfrm>
            <a:off x="1536700" y="1608138"/>
            <a:ext cx="9132888" cy="1820862"/>
          </a:xfrm>
          <a:prstGeom prst="rect">
            <a:avLst/>
          </a:prstGeom>
        </p:spPr>
        <p:txBody>
          <a:bodyPr/>
          <a:lstStyle>
            <a:lvl1pPr marL="223234" indent="0" algn="ctr">
              <a:buNone/>
              <a:defRPr sz="3600">
                <a:solidFill>
                  <a:schemeClr val="bg1"/>
                </a:solidFill>
              </a:defRPr>
            </a:lvl1pPr>
          </a:lstStyle>
          <a:p>
            <a:pPr lvl="0"/>
            <a:r>
              <a:rPr lang="en-US" dirty="0"/>
              <a:t>Title Text</a:t>
            </a:r>
          </a:p>
          <a:p>
            <a:pPr lvl="0"/>
            <a:endParaRPr lang="en-US" dirty="0"/>
          </a:p>
        </p:txBody>
      </p:sp>
      <p:sp>
        <p:nvSpPr>
          <p:cNvPr id="6" name="Text Placeholder 4">
            <a:extLst>
              <a:ext uri="{FF2B5EF4-FFF2-40B4-BE49-F238E27FC236}">
                <a16:creationId xmlns:a16="http://schemas.microsoft.com/office/drawing/2014/main" id="{7FD0DB4E-8335-4CF5-9322-9D129585970C}"/>
              </a:ext>
            </a:extLst>
          </p:cNvPr>
          <p:cNvSpPr>
            <a:spLocks noGrp="1"/>
          </p:cNvSpPr>
          <p:nvPr>
            <p:ph type="body" sz="quarter" idx="12" hasCustomPrompt="1"/>
          </p:nvPr>
        </p:nvSpPr>
        <p:spPr>
          <a:xfrm>
            <a:off x="1536700" y="3428999"/>
            <a:ext cx="9132888" cy="1267146"/>
          </a:xfrm>
          <a:prstGeom prst="rect">
            <a:avLst/>
          </a:prstGeom>
        </p:spPr>
        <p:txBody>
          <a:bodyPr/>
          <a:lstStyle>
            <a:lvl1pPr marL="223234" indent="0" algn="ctr">
              <a:buNone/>
              <a:defRPr sz="2800">
                <a:solidFill>
                  <a:schemeClr val="bg1"/>
                </a:solidFill>
              </a:defRPr>
            </a:lvl1pPr>
          </a:lstStyle>
          <a:p>
            <a:pPr lvl="0"/>
            <a:r>
              <a:rPr lang="en-US" dirty="0"/>
              <a:t>Presenter Text</a:t>
            </a:r>
          </a:p>
          <a:p>
            <a:pPr lvl="0"/>
            <a:endParaRPr lang="en-US" dirty="0"/>
          </a:p>
        </p:txBody>
      </p:sp>
      <p:sp>
        <p:nvSpPr>
          <p:cNvPr id="7" name="Text Placeholder 4">
            <a:extLst>
              <a:ext uri="{FF2B5EF4-FFF2-40B4-BE49-F238E27FC236}">
                <a16:creationId xmlns:a16="http://schemas.microsoft.com/office/drawing/2014/main" id="{AD0075DB-70CD-478D-B8AC-D3AC9CEA0A7C}"/>
              </a:ext>
            </a:extLst>
          </p:cNvPr>
          <p:cNvSpPr>
            <a:spLocks noGrp="1"/>
          </p:cNvSpPr>
          <p:nvPr>
            <p:ph type="body" sz="quarter" idx="13" hasCustomPrompt="1"/>
          </p:nvPr>
        </p:nvSpPr>
        <p:spPr>
          <a:xfrm>
            <a:off x="1536700" y="4696145"/>
            <a:ext cx="9132888" cy="889000"/>
          </a:xfrm>
          <a:prstGeom prst="rect">
            <a:avLst/>
          </a:prstGeom>
        </p:spPr>
        <p:txBody>
          <a:bodyPr/>
          <a:lstStyle>
            <a:lvl1pPr marL="223234" indent="0" algn="ctr">
              <a:buNone/>
              <a:defRPr sz="2400" b="0">
                <a:solidFill>
                  <a:schemeClr val="bg1"/>
                </a:solidFill>
              </a:defRPr>
            </a:lvl1pPr>
          </a:lstStyle>
          <a:p>
            <a:pPr lvl="0"/>
            <a:r>
              <a:rPr lang="en-US" dirty="0"/>
              <a:t>Author Text</a:t>
            </a:r>
          </a:p>
          <a:p>
            <a:pPr lvl="0"/>
            <a:endParaRPr lang="en-US" dirty="0"/>
          </a:p>
        </p:txBody>
      </p:sp>
    </p:spTree>
    <p:extLst>
      <p:ext uri="{BB962C8B-B14F-4D97-AF65-F5344CB8AC3E}">
        <p14:creationId xmlns:p14="http://schemas.microsoft.com/office/powerpoint/2010/main" val="293494796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mal text with fancy header">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1574651-A192-4B59-999F-27F2F6F4D5F7}"/>
              </a:ext>
            </a:extLst>
          </p:cNvPr>
          <p:cNvSpPr>
            <a:spLocks noGrp="1"/>
          </p:cNvSpPr>
          <p:nvPr>
            <p:ph type="body" sz="quarter" idx="11"/>
          </p:nvPr>
        </p:nvSpPr>
        <p:spPr>
          <a:xfrm>
            <a:off x="271463" y="1116012"/>
            <a:ext cx="11657824" cy="5078791"/>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BACB352-D126-4987-888C-A2784FB29929}"/>
              </a:ext>
            </a:extLst>
          </p:cNvPr>
          <p:cNvSpPr>
            <a:spLocks noGrp="1"/>
          </p:cNvSpPr>
          <p:nvPr>
            <p:ph type="title"/>
          </p:nvPr>
        </p:nvSpPr>
        <p:spPr>
          <a:xfrm>
            <a:off x="3" y="0"/>
            <a:ext cx="10941844" cy="866180"/>
          </a:xfrm>
          <a:prstGeom prst="rect">
            <a:avLst/>
          </a:prstGeom>
        </p:spPr>
        <p:txBody>
          <a:bodyPr/>
          <a:lstStyle>
            <a:lvl1pPr>
              <a:defRPr>
                <a:ln>
                  <a:solidFill>
                    <a:schemeClr val="tx1"/>
                  </a:solidFill>
                </a:ln>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389DC230-4512-4A5F-A884-56552F48356A}"/>
              </a:ext>
            </a:extLst>
          </p:cNvPr>
          <p:cNvSpPr>
            <a:spLocks noGrp="1"/>
          </p:cNvSpPr>
          <p:nvPr>
            <p:ph type="sldNum" sz="quarter" idx="10"/>
          </p:nvPr>
        </p:nvSpPr>
        <p:spPr/>
        <p:txBody>
          <a:bodyPr/>
          <a:lstStyle/>
          <a:p>
            <a:fld id="{BEFA2CCA-4016-444A-8A97-A6204D353686}" type="slidenum">
              <a:rPr lang="en-US" smtClean="0"/>
              <a:pPr/>
              <a:t>‹#›</a:t>
            </a:fld>
            <a:endParaRPr lang="en-US"/>
          </a:p>
        </p:txBody>
      </p:sp>
    </p:spTree>
    <p:extLst>
      <p:ext uri="{BB962C8B-B14F-4D97-AF65-F5344CB8AC3E}">
        <p14:creationId xmlns:p14="http://schemas.microsoft.com/office/powerpoint/2010/main" val="295433502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urce">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F46240A3-74D4-4D24-8F08-F9C0C724B792}"/>
              </a:ext>
            </a:extLst>
          </p:cNvPr>
          <p:cNvSpPr/>
          <p:nvPr userDrawn="1"/>
        </p:nvSpPr>
        <p:spPr>
          <a:xfrm flipV="1">
            <a:off x="0" y="925033"/>
            <a:ext cx="12192000" cy="5289696"/>
          </a:xfrm>
          <a:prstGeom prst="rect">
            <a:avLst/>
          </a:prstGeom>
          <a:solidFill>
            <a:srgbClr val="5A2DA3"/>
          </a:solidFill>
          <a:ln w="25400" cap="flat">
            <a:solidFill>
              <a:srgbClr val="5A2DA3">
                <a:alpha val="0"/>
              </a:srgbClr>
            </a:solidFill>
            <a:prstDash val="solid"/>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ffectLst/>
            </a:endParaRPr>
          </a:p>
        </p:txBody>
      </p:sp>
      <p:sp>
        <p:nvSpPr>
          <p:cNvPr id="3" name="Slide Number Placeholder 2">
            <a:extLst>
              <a:ext uri="{FF2B5EF4-FFF2-40B4-BE49-F238E27FC236}">
                <a16:creationId xmlns:a16="http://schemas.microsoft.com/office/drawing/2014/main" id="{EF67384D-5974-4F0B-9058-0079520B4CCF}"/>
              </a:ext>
            </a:extLst>
          </p:cNvPr>
          <p:cNvSpPr>
            <a:spLocks noGrp="1"/>
          </p:cNvSpPr>
          <p:nvPr>
            <p:ph type="sldNum" sz="quarter" idx="10"/>
          </p:nvPr>
        </p:nvSpPr>
        <p:spPr/>
        <p:txBody>
          <a:bodyPr/>
          <a:lstStyle/>
          <a:p>
            <a:fld id="{BEFA2CCA-4016-444A-8A97-A6204D353686}" type="slidenum">
              <a:rPr lang="en-US" smtClean="0"/>
              <a:pPr/>
              <a:t>‹#›</a:t>
            </a:fld>
            <a:endParaRPr lang="en-US" dirty="0"/>
          </a:p>
        </p:txBody>
      </p:sp>
      <p:sp>
        <p:nvSpPr>
          <p:cNvPr id="5" name="Text Placeholder 4">
            <a:extLst>
              <a:ext uri="{FF2B5EF4-FFF2-40B4-BE49-F238E27FC236}">
                <a16:creationId xmlns:a16="http://schemas.microsoft.com/office/drawing/2014/main" id="{562BEEC8-C753-4A7A-95E5-32A4C4BF1468}"/>
              </a:ext>
            </a:extLst>
          </p:cNvPr>
          <p:cNvSpPr>
            <a:spLocks noGrp="1"/>
          </p:cNvSpPr>
          <p:nvPr>
            <p:ph type="body" sz="quarter" idx="11" hasCustomPrompt="1"/>
          </p:nvPr>
        </p:nvSpPr>
        <p:spPr>
          <a:xfrm>
            <a:off x="1529556" y="1608138"/>
            <a:ext cx="9132888" cy="901146"/>
          </a:xfrm>
          <a:prstGeom prst="rect">
            <a:avLst/>
          </a:prstGeom>
        </p:spPr>
        <p:txBody>
          <a:bodyPr/>
          <a:lstStyle>
            <a:lvl1pPr marL="223234" indent="0" algn="ctr">
              <a:buNone/>
              <a:defRPr sz="4400">
                <a:solidFill>
                  <a:schemeClr val="bg1"/>
                </a:solidFill>
              </a:defRPr>
            </a:lvl1pPr>
          </a:lstStyle>
          <a:p>
            <a:pPr lvl="0"/>
            <a:r>
              <a:rPr lang="en-US" dirty="0"/>
              <a:t>Title Text</a:t>
            </a:r>
          </a:p>
          <a:p>
            <a:pPr lvl="0"/>
            <a:endParaRPr lang="en-US" dirty="0"/>
          </a:p>
        </p:txBody>
      </p:sp>
      <p:sp>
        <p:nvSpPr>
          <p:cNvPr id="4" name="Text Placeholder 3">
            <a:extLst>
              <a:ext uri="{FF2B5EF4-FFF2-40B4-BE49-F238E27FC236}">
                <a16:creationId xmlns:a16="http://schemas.microsoft.com/office/drawing/2014/main" id="{252F5DD7-E1EF-4A89-A504-F55F801AD224}"/>
              </a:ext>
            </a:extLst>
          </p:cNvPr>
          <p:cNvSpPr>
            <a:spLocks noGrp="1"/>
          </p:cNvSpPr>
          <p:nvPr>
            <p:ph type="body" sz="quarter" idx="12"/>
          </p:nvPr>
        </p:nvSpPr>
        <p:spPr>
          <a:xfrm>
            <a:off x="1528763" y="2509838"/>
            <a:ext cx="9134475" cy="3205162"/>
          </a:xfrm>
        </p:spPr>
        <p:txBody>
          <a:bodyPr/>
          <a:lstStyle>
            <a:lvl1pPr>
              <a:defRPr>
                <a:solidFill>
                  <a:schemeClr val="bg1"/>
                </a:solidFill>
              </a:defRPr>
            </a:lvl1pPr>
            <a:lvl2pPr>
              <a:defRPr>
                <a:solidFill>
                  <a:schemeClr val="tx2">
                    <a:lumMod val="60000"/>
                    <a:lumOff val="40000"/>
                  </a:schemeClr>
                </a:solidFill>
              </a:defRPr>
            </a:lvl2pPr>
            <a:lvl3pPr>
              <a:defRPr>
                <a:solidFill>
                  <a:schemeClr val="tx2">
                    <a:lumMod val="60000"/>
                    <a:lumOff val="40000"/>
                  </a:schemeClr>
                </a:solidFill>
              </a:defRPr>
            </a:lvl3pPr>
            <a:lvl4pPr>
              <a:defRPr>
                <a:solidFill>
                  <a:schemeClr val="tx2">
                    <a:lumMod val="60000"/>
                    <a:lumOff val="40000"/>
                  </a:schemeClr>
                </a:solidFill>
              </a:defRPr>
            </a:lvl4pPr>
            <a:lvl5pPr>
              <a:defRPr>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583487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 name="Shape 2"/>
          <p:cNvSpPr/>
          <p:nvPr userDrawn="1"/>
        </p:nvSpPr>
        <p:spPr>
          <a:xfrm flipV="1">
            <a:off x="0" y="2819473"/>
            <a:ext cx="12192000" cy="4038527"/>
          </a:xfrm>
          <a:prstGeom prst="rect">
            <a:avLst/>
          </a:prstGeom>
          <a:solidFill>
            <a:srgbClr val="5A2DA3"/>
          </a:solidFill>
          <a:ln w="25400" cap="flat">
            <a:solidFill>
              <a:srgbClr val="5A2DA3">
                <a:alpha val="0"/>
              </a:srgbClr>
            </a:solidFill>
            <a:prstDash val="solid"/>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ffectLst/>
            </a:endParaRPr>
          </a:p>
        </p:txBody>
      </p:sp>
      <p:cxnSp>
        <p:nvCxnSpPr>
          <p:cNvPr id="4" name="Straight Connector 3">
            <a:extLst>
              <a:ext uri="{FF2B5EF4-FFF2-40B4-BE49-F238E27FC236}">
                <a16:creationId xmlns:a16="http://schemas.microsoft.com/office/drawing/2014/main" id="{63EB3935-ECE8-4134-9114-019B32758F1E}"/>
              </a:ext>
            </a:extLst>
          </p:cNvPr>
          <p:cNvCxnSpPr>
            <a:cxnSpLocks/>
          </p:cNvCxnSpPr>
          <p:nvPr/>
        </p:nvCxnSpPr>
        <p:spPr>
          <a:xfrm>
            <a:off x="606392" y="6195002"/>
            <a:ext cx="10982528" cy="0"/>
          </a:xfrm>
          <a:prstGeom prst="line">
            <a:avLst/>
          </a:prstGeom>
          <a:noFill/>
          <a:ln w="25400" cap="rnd">
            <a:solidFill>
              <a:srgbClr val="5A2DA3"/>
            </a:solidFill>
            <a:prstDash val="solid"/>
            <a:miter lim="400000"/>
          </a:ln>
          <a:effectLst/>
        </p:spPr>
        <p:style>
          <a:lnRef idx="0">
            <a:scrgbClr r="0" g="0" b="0"/>
          </a:lnRef>
          <a:fillRef idx="0">
            <a:scrgbClr r="0" g="0" b="0"/>
          </a:fillRef>
          <a:effectRef idx="0">
            <a:scrgbClr r="0" g="0" b="0"/>
          </a:effectRef>
          <a:fontRef idx="none"/>
        </p:style>
      </p:cxnSp>
      <p:grpSp>
        <p:nvGrpSpPr>
          <p:cNvPr id="27" name="Group 26">
            <a:extLst>
              <a:ext uri="{FF2B5EF4-FFF2-40B4-BE49-F238E27FC236}">
                <a16:creationId xmlns:a16="http://schemas.microsoft.com/office/drawing/2014/main" id="{1C0819CC-A7F5-47E2-A266-004C5D6DC5E7}"/>
              </a:ext>
            </a:extLst>
          </p:cNvPr>
          <p:cNvGrpSpPr/>
          <p:nvPr userDrawn="1"/>
        </p:nvGrpSpPr>
        <p:grpSpPr>
          <a:xfrm>
            <a:off x="3750165" y="153042"/>
            <a:ext cx="4654297" cy="2666431"/>
            <a:chOff x="1547720" y="1638947"/>
            <a:chExt cx="4654297" cy="2666431"/>
          </a:xfrm>
        </p:grpSpPr>
        <p:sp>
          <p:nvSpPr>
            <p:cNvPr id="28" name="Isosceles Triangle 27">
              <a:extLst>
                <a:ext uri="{FF2B5EF4-FFF2-40B4-BE49-F238E27FC236}">
                  <a16:creationId xmlns:a16="http://schemas.microsoft.com/office/drawing/2014/main" id="{EEA5F129-B69D-46D3-B598-FE7AC117CFFB}"/>
                </a:ext>
              </a:extLst>
            </p:cNvPr>
            <p:cNvSpPr/>
            <p:nvPr/>
          </p:nvSpPr>
          <p:spPr>
            <a:xfrm rot="5400000">
              <a:off x="2246906" y="1665497"/>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17DE2F6E-8409-4871-A50A-2704ABA2B16A}"/>
                </a:ext>
              </a:extLst>
            </p:cNvPr>
            <p:cNvSpPr/>
            <p:nvPr/>
          </p:nvSpPr>
          <p:spPr>
            <a:xfrm rot="16200000">
              <a:off x="1924741" y="166549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8242403B-CCA9-4687-BD33-1ABA8F626759}"/>
                </a:ext>
              </a:extLst>
            </p:cNvPr>
            <p:cNvSpPr/>
            <p:nvPr/>
          </p:nvSpPr>
          <p:spPr>
            <a:xfrm rot="16200000">
              <a:off x="2246906" y="1852352"/>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453C691D-24CB-462B-A7AE-4023DACD2EEE}"/>
                </a:ext>
              </a:extLst>
            </p:cNvPr>
            <p:cNvSpPr/>
            <p:nvPr/>
          </p:nvSpPr>
          <p:spPr>
            <a:xfrm rot="5400000">
              <a:off x="2569071" y="1852351"/>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F62773CB-CA35-4CA9-99D4-EF3966B5F45A}"/>
                </a:ext>
              </a:extLst>
            </p:cNvPr>
            <p:cNvSpPr/>
            <p:nvPr/>
          </p:nvSpPr>
          <p:spPr>
            <a:xfrm rot="16200000">
              <a:off x="2569071" y="2039205"/>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E961C749-C850-460E-9FE3-59518A7C962B}"/>
                </a:ext>
              </a:extLst>
            </p:cNvPr>
            <p:cNvSpPr/>
            <p:nvPr/>
          </p:nvSpPr>
          <p:spPr>
            <a:xfrm rot="5400000">
              <a:off x="2569071" y="222606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00563AD1-1BBF-4BA8-9EB1-C741432A4BAA}"/>
                </a:ext>
              </a:extLst>
            </p:cNvPr>
            <p:cNvSpPr/>
            <p:nvPr/>
          </p:nvSpPr>
          <p:spPr>
            <a:xfrm rot="16200000">
              <a:off x="2569070" y="2412914"/>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FF4990E1-D8D0-498B-B173-79708114774C}"/>
                </a:ext>
              </a:extLst>
            </p:cNvPr>
            <p:cNvSpPr/>
            <p:nvPr/>
          </p:nvSpPr>
          <p:spPr>
            <a:xfrm rot="5400000">
              <a:off x="2569069" y="2599766"/>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6C4776AE-2783-4B83-B7D9-7AEE13333594}"/>
                </a:ext>
              </a:extLst>
            </p:cNvPr>
            <p:cNvSpPr/>
            <p:nvPr/>
          </p:nvSpPr>
          <p:spPr>
            <a:xfrm rot="5400000">
              <a:off x="1924740" y="1852351"/>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96D9A147-54ED-49B2-BABE-632974A10AC0}"/>
                </a:ext>
              </a:extLst>
            </p:cNvPr>
            <p:cNvSpPr/>
            <p:nvPr/>
          </p:nvSpPr>
          <p:spPr>
            <a:xfrm rot="16200000">
              <a:off x="1602574" y="1852348"/>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EEB982E-EC34-4520-9700-DB394DD5B9DE}"/>
                </a:ext>
              </a:extLst>
            </p:cNvPr>
            <p:cNvSpPr/>
            <p:nvPr/>
          </p:nvSpPr>
          <p:spPr>
            <a:xfrm rot="5400000">
              <a:off x="1599943" y="204183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A72467F0-1D54-423E-AB87-2D25FA0F7DF8}"/>
                </a:ext>
              </a:extLst>
            </p:cNvPr>
            <p:cNvSpPr/>
            <p:nvPr/>
          </p:nvSpPr>
          <p:spPr>
            <a:xfrm rot="16200000">
              <a:off x="1599944" y="2228678"/>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03A59A7C-1802-42EA-AF09-7F6A1E886251}"/>
                </a:ext>
              </a:extLst>
            </p:cNvPr>
            <p:cNvSpPr/>
            <p:nvPr/>
          </p:nvSpPr>
          <p:spPr>
            <a:xfrm rot="16200000">
              <a:off x="1599943" y="2602367"/>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04CE007B-6CDC-4351-8EA0-D53F02F1A706}"/>
                </a:ext>
              </a:extLst>
            </p:cNvPr>
            <p:cNvSpPr/>
            <p:nvPr/>
          </p:nvSpPr>
          <p:spPr>
            <a:xfrm rot="5400000">
              <a:off x="1599943" y="241553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a:extLst>
                <a:ext uri="{FF2B5EF4-FFF2-40B4-BE49-F238E27FC236}">
                  <a16:creationId xmlns:a16="http://schemas.microsoft.com/office/drawing/2014/main" id="{D8C60621-C544-41EE-9B24-56E6C112AE20}"/>
                </a:ext>
              </a:extLst>
            </p:cNvPr>
            <p:cNvSpPr/>
            <p:nvPr/>
          </p:nvSpPr>
          <p:spPr>
            <a:xfrm rot="5400000">
              <a:off x="1922107" y="2602367"/>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a:extLst>
                <a:ext uri="{FF2B5EF4-FFF2-40B4-BE49-F238E27FC236}">
                  <a16:creationId xmlns:a16="http://schemas.microsoft.com/office/drawing/2014/main" id="{B5509CCE-7EB4-4B00-AE2D-E4490499C98C}"/>
                </a:ext>
              </a:extLst>
            </p:cNvPr>
            <p:cNvSpPr/>
            <p:nvPr/>
          </p:nvSpPr>
          <p:spPr>
            <a:xfrm rot="16200000">
              <a:off x="2244273" y="2602363"/>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CC363E33-CF04-4B65-98EB-023E7DB1DFFB}"/>
                </a:ext>
              </a:extLst>
            </p:cNvPr>
            <p:cNvSpPr/>
            <p:nvPr/>
          </p:nvSpPr>
          <p:spPr>
            <a:xfrm rot="5400000">
              <a:off x="2244460" y="2425162"/>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Isosceles Triangle 44">
              <a:extLst>
                <a:ext uri="{FF2B5EF4-FFF2-40B4-BE49-F238E27FC236}">
                  <a16:creationId xmlns:a16="http://schemas.microsoft.com/office/drawing/2014/main" id="{0102B108-B666-4939-951F-68DEB69E0047}"/>
                </a:ext>
              </a:extLst>
            </p:cNvPr>
            <p:cNvSpPr/>
            <p:nvPr/>
          </p:nvSpPr>
          <p:spPr>
            <a:xfrm rot="16200000">
              <a:off x="1922103" y="241549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FE17111-1279-4843-83EB-A8CB05BD2461}"/>
                </a:ext>
              </a:extLst>
            </p:cNvPr>
            <p:cNvSpPr/>
            <p:nvPr/>
          </p:nvSpPr>
          <p:spPr>
            <a:xfrm rot="16200000">
              <a:off x="2569068" y="2786572"/>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4A4F31E0-0525-4F5C-8A99-0E8DA5D16080}"/>
                </a:ext>
              </a:extLst>
            </p:cNvPr>
            <p:cNvSpPr/>
            <p:nvPr/>
          </p:nvSpPr>
          <p:spPr>
            <a:xfrm rot="5400000">
              <a:off x="2569067" y="2973386"/>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Isosceles Triangle 47">
              <a:extLst>
                <a:ext uri="{FF2B5EF4-FFF2-40B4-BE49-F238E27FC236}">
                  <a16:creationId xmlns:a16="http://schemas.microsoft.com/office/drawing/2014/main" id="{53365DB6-24C8-48BF-888A-1BA65BC384BA}"/>
                </a:ext>
              </a:extLst>
            </p:cNvPr>
            <p:cNvSpPr/>
            <p:nvPr/>
          </p:nvSpPr>
          <p:spPr>
            <a:xfrm rot="16200000">
              <a:off x="2569067" y="3160147"/>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38696BEF-52F1-4559-8DF1-0B2BB3734278}"/>
                </a:ext>
              </a:extLst>
            </p:cNvPr>
            <p:cNvSpPr/>
            <p:nvPr/>
          </p:nvSpPr>
          <p:spPr>
            <a:xfrm rot="5400000">
              <a:off x="1602560" y="2786557"/>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641E2135-60EA-4983-8C07-D6C9B9D8C649}"/>
                </a:ext>
              </a:extLst>
            </p:cNvPr>
            <p:cNvSpPr/>
            <p:nvPr/>
          </p:nvSpPr>
          <p:spPr>
            <a:xfrm rot="16200000">
              <a:off x="1602547" y="2973369"/>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AE120624-07DE-4657-8F5C-06E1BFD8AF27}"/>
                </a:ext>
              </a:extLst>
            </p:cNvPr>
            <p:cNvSpPr/>
            <p:nvPr/>
          </p:nvSpPr>
          <p:spPr>
            <a:xfrm rot="5400000">
              <a:off x="1602547" y="316012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C564AAC8-884D-4DAA-8792-E29259851823}"/>
                </a:ext>
              </a:extLst>
            </p:cNvPr>
            <p:cNvSpPr/>
            <p:nvPr/>
          </p:nvSpPr>
          <p:spPr>
            <a:xfrm rot="5400000">
              <a:off x="3213393" y="2038461"/>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536FA4BC-1EE2-4801-B57A-9717D25EEFC2}"/>
                </a:ext>
              </a:extLst>
            </p:cNvPr>
            <p:cNvSpPr/>
            <p:nvPr/>
          </p:nvSpPr>
          <p:spPr>
            <a:xfrm rot="5400000">
              <a:off x="3857724" y="1664751"/>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BCD0475C-303E-4298-850D-5EBD7BD901DA}"/>
                </a:ext>
              </a:extLst>
            </p:cNvPr>
            <p:cNvSpPr/>
            <p:nvPr/>
          </p:nvSpPr>
          <p:spPr>
            <a:xfrm rot="16200000">
              <a:off x="3535559" y="166475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B2E404C2-5393-41E7-8989-2AB1E1A40BCF}"/>
                </a:ext>
              </a:extLst>
            </p:cNvPr>
            <p:cNvSpPr/>
            <p:nvPr/>
          </p:nvSpPr>
          <p:spPr>
            <a:xfrm rot="16200000">
              <a:off x="3857724" y="185160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AC678C4C-F2C2-4686-9FFC-D7A3982F3916}"/>
                </a:ext>
              </a:extLst>
            </p:cNvPr>
            <p:cNvSpPr/>
            <p:nvPr/>
          </p:nvSpPr>
          <p:spPr>
            <a:xfrm rot="5400000">
              <a:off x="4179889" y="1851605"/>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B59AA72B-1AFB-4D52-9C48-658BF1FD0A54}"/>
                </a:ext>
              </a:extLst>
            </p:cNvPr>
            <p:cNvSpPr/>
            <p:nvPr/>
          </p:nvSpPr>
          <p:spPr>
            <a:xfrm rot="5400000">
              <a:off x="3535558" y="1851605"/>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139235AE-FF4B-4115-963A-1E59882800E2}"/>
                </a:ext>
              </a:extLst>
            </p:cNvPr>
            <p:cNvSpPr/>
            <p:nvPr/>
          </p:nvSpPr>
          <p:spPr>
            <a:xfrm rot="16200000">
              <a:off x="3213392" y="1851602"/>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26AE8C7A-A2B3-4518-A691-CAD8DADB84DD}"/>
                </a:ext>
              </a:extLst>
            </p:cNvPr>
            <p:cNvSpPr/>
            <p:nvPr/>
          </p:nvSpPr>
          <p:spPr>
            <a:xfrm rot="16200000">
              <a:off x="4179888" y="2038457"/>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46652A8C-4804-474D-AFD5-96CCBCCC6AD5}"/>
                </a:ext>
              </a:extLst>
            </p:cNvPr>
            <p:cNvSpPr/>
            <p:nvPr/>
          </p:nvSpPr>
          <p:spPr>
            <a:xfrm rot="5400000">
              <a:off x="4179888" y="2225312"/>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6272B7D7-9957-4DB9-AC5E-045FB0457883}"/>
                </a:ext>
              </a:extLst>
            </p:cNvPr>
            <p:cNvSpPr/>
            <p:nvPr/>
          </p:nvSpPr>
          <p:spPr>
            <a:xfrm rot="16200000">
              <a:off x="4179888" y="2412162"/>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FE8076F4-712D-46B5-A683-34012BDAD034}"/>
                </a:ext>
              </a:extLst>
            </p:cNvPr>
            <p:cNvSpPr/>
            <p:nvPr/>
          </p:nvSpPr>
          <p:spPr>
            <a:xfrm rot="5400000">
              <a:off x="4181434" y="259900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5E2CE46-D1DF-4154-BB42-F4DBB23840CE}"/>
                </a:ext>
              </a:extLst>
            </p:cNvPr>
            <p:cNvSpPr/>
            <p:nvPr/>
          </p:nvSpPr>
          <p:spPr>
            <a:xfrm rot="16200000">
              <a:off x="3857719" y="2599003"/>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02FEFC13-B25A-4129-9048-FFCDEFF7965C}"/>
                </a:ext>
              </a:extLst>
            </p:cNvPr>
            <p:cNvSpPr/>
            <p:nvPr/>
          </p:nvSpPr>
          <p:spPr>
            <a:xfrm rot="5400000">
              <a:off x="3856948" y="2785837"/>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a:extLst>
                <a:ext uri="{FF2B5EF4-FFF2-40B4-BE49-F238E27FC236}">
                  <a16:creationId xmlns:a16="http://schemas.microsoft.com/office/drawing/2014/main" id="{FD9C1DBD-AAA7-4BEE-B579-6A4675275736}"/>
                </a:ext>
              </a:extLst>
            </p:cNvPr>
            <p:cNvSpPr/>
            <p:nvPr/>
          </p:nvSpPr>
          <p:spPr>
            <a:xfrm rot="16200000">
              <a:off x="3856948" y="2972688"/>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A40C5956-5BB0-45E9-8396-A6BB0BE54E97}"/>
                </a:ext>
              </a:extLst>
            </p:cNvPr>
            <p:cNvSpPr/>
            <p:nvPr/>
          </p:nvSpPr>
          <p:spPr>
            <a:xfrm rot="5400000">
              <a:off x="4179888" y="297268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73ABA9FF-6F1C-4E92-BE95-56221B3A0407}"/>
                </a:ext>
              </a:extLst>
            </p:cNvPr>
            <p:cNvSpPr/>
            <p:nvPr/>
          </p:nvSpPr>
          <p:spPr>
            <a:xfrm rot="16200000">
              <a:off x="4179888" y="3159498"/>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33F45D4A-D5A2-4D41-90D1-253D6106AC13}"/>
                </a:ext>
              </a:extLst>
            </p:cNvPr>
            <p:cNvSpPr/>
            <p:nvPr/>
          </p:nvSpPr>
          <p:spPr>
            <a:xfrm rot="16200000">
              <a:off x="3212618" y="2225287"/>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8415ADA4-C29E-48BC-9DCA-FFA00C949B47}"/>
                </a:ext>
              </a:extLst>
            </p:cNvPr>
            <p:cNvSpPr/>
            <p:nvPr/>
          </p:nvSpPr>
          <p:spPr>
            <a:xfrm rot="5400000">
              <a:off x="3212233" y="2412138"/>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8351412A-CB55-4917-8F10-C71E2963328C}"/>
                </a:ext>
              </a:extLst>
            </p:cNvPr>
            <p:cNvSpPr/>
            <p:nvPr/>
          </p:nvSpPr>
          <p:spPr>
            <a:xfrm rot="16200000">
              <a:off x="3212040" y="259899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049AD1B7-7A10-4EA7-9FEB-4F0169CA934C}"/>
                </a:ext>
              </a:extLst>
            </p:cNvPr>
            <p:cNvSpPr/>
            <p:nvPr/>
          </p:nvSpPr>
          <p:spPr>
            <a:xfrm rot="5400000">
              <a:off x="3534205" y="2598951"/>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63C31B12-6B0F-4325-9726-2195A13A248D}"/>
                </a:ext>
              </a:extLst>
            </p:cNvPr>
            <p:cNvSpPr/>
            <p:nvPr/>
          </p:nvSpPr>
          <p:spPr>
            <a:xfrm rot="16200000">
              <a:off x="3534008" y="2785777"/>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9BE1C940-41D8-49E1-956F-1E3B84807CA1}"/>
                </a:ext>
              </a:extLst>
            </p:cNvPr>
            <p:cNvSpPr/>
            <p:nvPr/>
          </p:nvSpPr>
          <p:spPr>
            <a:xfrm rot="5400000">
              <a:off x="3211067" y="2785767"/>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98F83143-A1B0-4C97-805A-115AD67202C3}"/>
                </a:ext>
              </a:extLst>
            </p:cNvPr>
            <p:cNvSpPr/>
            <p:nvPr/>
          </p:nvSpPr>
          <p:spPr>
            <a:xfrm rot="16200000">
              <a:off x="3209517" y="297253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9EBEEEA2-9483-4DAA-9440-5CF1E5B7BBE6}"/>
                </a:ext>
              </a:extLst>
            </p:cNvPr>
            <p:cNvSpPr/>
            <p:nvPr/>
          </p:nvSpPr>
          <p:spPr>
            <a:xfrm rot="5400000">
              <a:off x="3208739" y="315708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6FFAB2C3-D5B6-47A3-9F8B-30FB06EAE3AD}"/>
                </a:ext>
              </a:extLst>
            </p:cNvPr>
            <p:cNvSpPr/>
            <p:nvPr/>
          </p:nvSpPr>
          <p:spPr>
            <a:xfrm rot="5400000">
              <a:off x="5468542" y="16647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9B5036F5-4303-4E3D-A996-4BA948D3AF57}"/>
                </a:ext>
              </a:extLst>
            </p:cNvPr>
            <p:cNvSpPr/>
            <p:nvPr/>
          </p:nvSpPr>
          <p:spPr>
            <a:xfrm rot="16200000">
              <a:off x="5146377" y="1664720"/>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87E6F76D-D64B-465D-B513-43831F706608}"/>
                </a:ext>
              </a:extLst>
            </p:cNvPr>
            <p:cNvSpPr/>
            <p:nvPr/>
          </p:nvSpPr>
          <p:spPr>
            <a:xfrm rot="16200000">
              <a:off x="5468542" y="185157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E9011ED1-EBB7-4965-80D2-773D83F72A64}"/>
                </a:ext>
              </a:extLst>
            </p:cNvPr>
            <p:cNvSpPr/>
            <p:nvPr/>
          </p:nvSpPr>
          <p:spPr>
            <a:xfrm rot="5400000">
              <a:off x="5790707" y="1851575"/>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0AFFA867-F36A-461C-A5EB-2D1C3AC0406D}"/>
                </a:ext>
              </a:extLst>
            </p:cNvPr>
            <p:cNvSpPr/>
            <p:nvPr/>
          </p:nvSpPr>
          <p:spPr>
            <a:xfrm rot="5400000">
              <a:off x="5146376" y="1851575"/>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656920B9-99D3-498E-82B2-6016258F0AA4}"/>
                </a:ext>
              </a:extLst>
            </p:cNvPr>
            <p:cNvSpPr/>
            <p:nvPr/>
          </p:nvSpPr>
          <p:spPr>
            <a:xfrm rot="16200000">
              <a:off x="4824210" y="1851572"/>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3F77B3D7-214F-4C0E-8589-BA6741B3C217}"/>
                </a:ext>
              </a:extLst>
            </p:cNvPr>
            <p:cNvSpPr/>
            <p:nvPr/>
          </p:nvSpPr>
          <p:spPr>
            <a:xfrm rot="5400000">
              <a:off x="4827319" y="2038431"/>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6A1F22BA-1563-4E1C-B895-09092B032CE4}"/>
                </a:ext>
              </a:extLst>
            </p:cNvPr>
            <p:cNvSpPr/>
            <p:nvPr/>
          </p:nvSpPr>
          <p:spPr>
            <a:xfrm rot="16200000">
              <a:off x="4826544" y="2225257"/>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1B03B5B3-7D5C-4849-8946-7453D23836CE}"/>
                </a:ext>
              </a:extLst>
            </p:cNvPr>
            <p:cNvSpPr/>
            <p:nvPr/>
          </p:nvSpPr>
          <p:spPr>
            <a:xfrm rot="5400000">
              <a:off x="4826159" y="2412108"/>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82D324C5-C2BF-4740-B189-69D06CE8345F}"/>
                </a:ext>
              </a:extLst>
            </p:cNvPr>
            <p:cNvSpPr/>
            <p:nvPr/>
          </p:nvSpPr>
          <p:spPr>
            <a:xfrm rot="16200000">
              <a:off x="4824209" y="2596517"/>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5B204B05-53A8-40A8-8385-DF9C65019327}"/>
                </a:ext>
              </a:extLst>
            </p:cNvPr>
            <p:cNvSpPr/>
            <p:nvPr/>
          </p:nvSpPr>
          <p:spPr>
            <a:xfrm rot="5400000">
              <a:off x="4824993" y="2785737"/>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E8A0F616-6C51-4594-BBE9-FE2363F4FADD}"/>
                </a:ext>
              </a:extLst>
            </p:cNvPr>
            <p:cNvSpPr/>
            <p:nvPr/>
          </p:nvSpPr>
          <p:spPr>
            <a:xfrm rot="16200000">
              <a:off x="4827319" y="2972492"/>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a:extLst>
                <a:ext uri="{FF2B5EF4-FFF2-40B4-BE49-F238E27FC236}">
                  <a16:creationId xmlns:a16="http://schemas.microsoft.com/office/drawing/2014/main" id="{6FC84557-5A1E-4F50-BA9D-2FEB2B19996F}"/>
                </a:ext>
              </a:extLst>
            </p:cNvPr>
            <p:cNvSpPr/>
            <p:nvPr/>
          </p:nvSpPr>
          <p:spPr>
            <a:xfrm rot="5400000">
              <a:off x="5143667" y="297022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0A7D9225-30D6-4C44-B7B6-8E16118AA127}"/>
                </a:ext>
              </a:extLst>
            </p:cNvPr>
            <p:cNvSpPr/>
            <p:nvPr/>
          </p:nvSpPr>
          <p:spPr>
            <a:xfrm rot="16200000">
              <a:off x="5143667" y="315708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a:extLst>
                <a:ext uri="{FF2B5EF4-FFF2-40B4-BE49-F238E27FC236}">
                  <a16:creationId xmlns:a16="http://schemas.microsoft.com/office/drawing/2014/main" id="{D442C836-D240-4BC4-A7F0-D85996DD3924}"/>
                </a:ext>
              </a:extLst>
            </p:cNvPr>
            <p:cNvSpPr/>
            <p:nvPr/>
          </p:nvSpPr>
          <p:spPr>
            <a:xfrm rot="5400000">
              <a:off x="5470098" y="3157092"/>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a:extLst>
                <a:ext uri="{FF2B5EF4-FFF2-40B4-BE49-F238E27FC236}">
                  <a16:creationId xmlns:a16="http://schemas.microsoft.com/office/drawing/2014/main" id="{055EDEDE-56BF-482C-AA13-16413F0E590E}"/>
                </a:ext>
              </a:extLst>
            </p:cNvPr>
            <p:cNvSpPr/>
            <p:nvPr/>
          </p:nvSpPr>
          <p:spPr>
            <a:xfrm rot="16200000">
              <a:off x="5475525" y="2970237"/>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a:extLst>
                <a:ext uri="{FF2B5EF4-FFF2-40B4-BE49-F238E27FC236}">
                  <a16:creationId xmlns:a16="http://schemas.microsoft.com/office/drawing/2014/main" id="{2FDA096F-C8A8-4DE6-B4A2-CAB5D303C71B}"/>
                </a:ext>
              </a:extLst>
            </p:cNvPr>
            <p:cNvSpPr/>
            <p:nvPr/>
          </p:nvSpPr>
          <p:spPr>
            <a:xfrm rot="5400000">
              <a:off x="5790707" y="2970237"/>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a:extLst>
                <a:ext uri="{FF2B5EF4-FFF2-40B4-BE49-F238E27FC236}">
                  <a16:creationId xmlns:a16="http://schemas.microsoft.com/office/drawing/2014/main" id="{BB1F2820-850B-4CDA-B417-DDF60BF1D8EA}"/>
                </a:ext>
              </a:extLst>
            </p:cNvPr>
            <p:cNvPicPr>
              <a:picLocks noChangeAspect="1"/>
            </p:cNvPicPr>
            <p:nvPr/>
          </p:nvPicPr>
          <p:blipFill>
            <a:blip r:embed="rId3"/>
            <a:stretch>
              <a:fillRect/>
            </a:stretch>
          </p:blipFill>
          <p:spPr>
            <a:xfrm>
              <a:off x="1547720" y="3611964"/>
              <a:ext cx="4654297" cy="693414"/>
            </a:xfrm>
            <a:prstGeom prst="rect">
              <a:avLst/>
            </a:prstGeom>
          </p:spPr>
        </p:pic>
      </p:grpSp>
    </p:spTree>
    <p:extLst>
      <p:ext uri="{BB962C8B-B14F-4D97-AF65-F5344CB8AC3E}">
        <p14:creationId xmlns:p14="http://schemas.microsoft.com/office/powerpoint/2010/main" val="3800860797"/>
      </p:ext>
    </p:extLst>
  </p:cSld>
  <p:clrMap bg1="lt1" tx1="dk1" bg2="lt2" tx2="dk2" accent1="accent1" accent2="accent2" accent3="accent3" accent4="accent4" accent5="accent5" accent6="accent6" hlink="hlink" folHlink="folHlink"/>
  <p:sldLayoutIdLst>
    <p:sldLayoutId id="2147483680" r:id="rId1"/>
  </p:sldLayoutIdLst>
  <p:transition spd="med"/>
  <p:hf hdr="0" ftr="0" dt="0"/>
  <p:txStyles>
    <p:titleStyle>
      <a:lvl1pPr defTabSz="410751" eaLnBrk="1" hangingPunct="1">
        <a:defRPr sz="4400" b="1">
          <a:solidFill>
            <a:srgbClr val="FFFFFF"/>
          </a:solidFill>
          <a:latin typeface="Arial"/>
          <a:ea typeface="+mn-ea"/>
          <a:cs typeface="Arial"/>
          <a:sym typeface="Gill Sans Light"/>
        </a:defRPr>
      </a:lvl1pPr>
      <a:lvl2pPr indent="160729" defTabSz="410751" eaLnBrk="1" hangingPunct="1">
        <a:defRPr sz="4781">
          <a:solidFill>
            <a:srgbClr val="FFFFFF"/>
          </a:solidFill>
          <a:latin typeface="+mn-lt"/>
          <a:ea typeface="+mn-ea"/>
          <a:cs typeface="+mn-cs"/>
          <a:sym typeface="Gill Sans Light"/>
        </a:defRPr>
      </a:lvl2pPr>
      <a:lvl3pPr indent="321457" defTabSz="410751" eaLnBrk="1" hangingPunct="1">
        <a:defRPr sz="4781">
          <a:solidFill>
            <a:srgbClr val="FFFFFF"/>
          </a:solidFill>
          <a:latin typeface="+mn-lt"/>
          <a:ea typeface="+mn-ea"/>
          <a:cs typeface="+mn-cs"/>
          <a:sym typeface="Gill Sans Light"/>
        </a:defRPr>
      </a:lvl3pPr>
      <a:lvl4pPr indent="482186" defTabSz="410751" eaLnBrk="1" hangingPunct="1">
        <a:defRPr sz="4781">
          <a:solidFill>
            <a:srgbClr val="FFFFFF"/>
          </a:solidFill>
          <a:latin typeface="+mn-lt"/>
          <a:ea typeface="+mn-ea"/>
          <a:cs typeface="+mn-cs"/>
          <a:sym typeface="Gill Sans Light"/>
        </a:defRPr>
      </a:lvl4pPr>
      <a:lvl5pPr indent="642915" defTabSz="410751" eaLnBrk="1" hangingPunct="1">
        <a:defRPr sz="4781">
          <a:solidFill>
            <a:srgbClr val="FFFFFF"/>
          </a:solidFill>
          <a:latin typeface="+mn-lt"/>
          <a:ea typeface="+mn-ea"/>
          <a:cs typeface="+mn-cs"/>
          <a:sym typeface="Gill Sans Light"/>
        </a:defRPr>
      </a:lvl5pPr>
      <a:lvl6pPr indent="803643" defTabSz="410751" eaLnBrk="1" hangingPunct="1">
        <a:defRPr sz="4781">
          <a:solidFill>
            <a:srgbClr val="FFFFFF"/>
          </a:solidFill>
          <a:latin typeface="+mn-lt"/>
          <a:ea typeface="+mn-ea"/>
          <a:cs typeface="+mn-cs"/>
          <a:sym typeface="Gill Sans Light"/>
        </a:defRPr>
      </a:lvl6pPr>
      <a:lvl7pPr indent="964372" defTabSz="410751" eaLnBrk="1" hangingPunct="1">
        <a:defRPr sz="4781">
          <a:solidFill>
            <a:srgbClr val="FFFFFF"/>
          </a:solidFill>
          <a:latin typeface="+mn-lt"/>
          <a:ea typeface="+mn-ea"/>
          <a:cs typeface="+mn-cs"/>
          <a:sym typeface="Gill Sans Light"/>
        </a:defRPr>
      </a:lvl7pPr>
      <a:lvl8pPr indent="1125101" defTabSz="410751" eaLnBrk="1" hangingPunct="1">
        <a:defRPr sz="4781">
          <a:solidFill>
            <a:srgbClr val="FFFFFF"/>
          </a:solidFill>
          <a:latin typeface="+mn-lt"/>
          <a:ea typeface="+mn-ea"/>
          <a:cs typeface="+mn-cs"/>
          <a:sym typeface="Gill Sans Light"/>
        </a:defRPr>
      </a:lvl8pPr>
      <a:lvl9pPr indent="1285829" defTabSz="410751" eaLnBrk="1" hangingPunct="1">
        <a:defRPr sz="4781">
          <a:solidFill>
            <a:srgbClr val="FFFFFF"/>
          </a:solidFill>
          <a:latin typeface="+mn-lt"/>
          <a:ea typeface="+mn-ea"/>
          <a:cs typeface="+mn-cs"/>
          <a:sym typeface="Gill Sans Light"/>
        </a:defRPr>
      </a:lvl9pPr>
    </p:titleStyle>
    <p:bodyStyle>
      <a:lvl1pPr marL="625056" indent="-401822" defTabSz="410751" eaLnBrk="1" hangingPunct="1">
        <a:spcBef>
          <a:spcPts val="844"/>
        </a:spcBef>
        <a:buSzPct val="100000"/>
        <a:buFont typeface="Wingdings" panose="05000000000000000000" pitchFamily="2" charset="2"/>
        <a:buChar char="§"/>
        <a:defRPr sz="2800" b="1">
          <a:latin typeface="Arial" panose="020B0604020202020204" pitchFamily="34" charset="0"/>
          <a:ea typeface="+mn-ea"/>
          <a:cs typeface="Arial" panose="020B0604020202020204" pitchFamily="34" charset="0"/>
          <a:sym typeface="Gill Sans Light"/>
        </a:defRPr>
      </a:lvl1pPr>
      <a:lvl2pPr marL="937584" indent="-401822" defTabSz="410751" eaLnBrk="1" hangingPunct="1">
        <a:spcBef>
          <a:spcPts val="844"/>
        </a:spcBef>
        <a:buSzPct val="100000"/>
        <a:buFont typeface="Wingdings" panose="05000000000000000000" pitchFamily="2" charset="2"/>
        <a:buChar char="§"/>
        <a:defRPr sz="2400" b="1">
          <a:solidFill>
            <a:srgbClr val="191EA2"/>
          </a:solidFill>
          <a:latin typeface="Arial" panose="020B0604020202020204" pitchFamily="34" charset="0"/>
          <a:ea typeface="+mn-ea"/>
          <a:cs typeface="Arial" panose="020B0604020202020204" pitchFamily="34" charset="0"/>
          <a:sym typeface="Gill Sans Light"/>
        </a:defRPr>
      </a:lvl2pPr>
      <a:lvl3pPr marL="1250112" indent="-401822" defTabSz="410751" eaLnBrk="1" hangingPunct="1">
        <a:spcBef>
          <a:spcPts val="844"/>
        </a:spcBef>
        <a:buSzPct val="100000"/>
        <a:buFont typeface="Wingdings" panose="05000000000000000000" pitchFamily="2" charset="2"/>
        <a:buChar char="§"/>
        <a:defRPr sz="1800" b="1">
          <a:solidFill>
            <a:srgbClr val="FF4B01"/>
          </a:solidFill>
          <a:latin typeface="Arial" panose="020B0604020202020204" pitchFamily="34" charset="0"/>
          <a:ea typeface="+mn-ea"/>
          <a:cs typeface="Arial" panose="020B0604020202020204" pitchFamily="34" charset="0"/>
          <a:sym typeface="Gill Sans Light"/>
        </a:defRPr>
      </a:lvl3pPr>
      <a:lvl4pPr marL="1562640" indent="-401822" defTabSz="410751" eaLnBrk="1" hangingPunct="1">
        <a:spcBef>
          <a:spcPts val="844"/>
        </a:spcBef>
        <a:buSzPct val="100000"/>
        <a:buFont typeface="Wingdings" panose="05000000000000000000" pitchFamily="2" charset="2"/>
        <a:buChar char="§"/>
        <a:defRPr sz="1600" b="1">
          <a:solidFill>
            <a:srgbClr val="7030A0"/>
          </a:solidFill>
          <a:latin typeface="Arial" panose="020B0604020202020204" pitchFamily="34" charset="0"/>
          <a:ea typeface="+mn-ea"/>
          <a:cs typeface="Arial" panose="020B0604020202020204" pitchFamily="34" charset="0"/>
          <a:sym typeface="Gill Sans Light"/>
        </a:defRPr>
      </a:lvl4pPr>
      <a:lvl5pPr marL="1875168" indent="-401822" defTabSz="410751" eaLnBrk="1" hangingPunct="1">
        <a:spcBef>
          <a:spcPts val="844"/>
        </a:spcBef>
        <a:buSzPct val="100000"/>
        <a:buFont typeface="Wingdings" panose="05000000000000000000" pitchFamily="2" charset="2"/>
        <a:buChar char="§"/>
        <a:defRPr sz="1400" b="1">
          <a:solidFill>
            <a:srgbClr val="00B050"/>
          </a:solidFill>
          <a:latin typeface="Arial" panose="020B0604020202020204" pitchFamily="34" charset="0"/>
          <a:ea typeface="+mn-ea"/>
          <a:cs typeface="Arial" panose="020B0604020202020204" pitchFamily="34" charset="0"/>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p:bodyStyle>
    <p:otherStyle>
      <a:lvl1pPr algn="ctr" defTabSz="410751" eaLnBrk="1" hangingPunct="1">
        <a:defRPr>
          <a:solidFill>
            <a:schemeClr val="tx1"/>
          </a:solidFill>
          <a:latin typeface="+mn-lt"/>
          <a:ea typeface="+mn-ea"/>
          <a:cs typeface="+mn-cs"/>
          <a:sym typeface="Gill Sans"/>
        </a:defRPr>
      </a:lvl1pPr>
      <a:lvl2pPr indent="160729" algn="ctr" defTabSz="410751" eaLnBrk="1" hangingPunct="1">
        <a:defRPr>
          <a:solidFill>
            <a:schemeClr val="tx1"/>
          </a:solidFill>
          <a:latin typeface="+mn-lt"/>
          <a:ea typeface="+mn-ea"/>
          <a:cs typeface="+mn-cs"/>
          <a:sym typeface="Gill Sans"/>
        </a:defRPr>
      </a:lvl2pPr>
      <a:lvl3pPr indent="321457" algn="ctr" defTabSz="410751" eaLnBrk="1" hangingPunct="1">
        <a:defRPr>
          <a:solidFill>
            <a:schemeClr val="tx1"/>
          </a:solidFill>
          <a:latin typeface="+mn-lt"/>
          <a:ea typeface="+mn-ea"/>
          <a:cs typeface="+mn-cs"/>
          <a:sym typeface="Gill Sans"/>
        </a:defRPr>
      </a:lvl3pPr>
      <a:lvl4pPr indent="482186" algn="ctr" defTabSz="410751" eaLnBrk="1" hangingPunct="1">
        <a:defRPr>
          <a:solidFill>
            <a:schemeClr val="tx1"/>
          </a:solidFill>
          <a:latin typeface="+mn-lt"/>
          <a:ea typeface="+mn-ea"/>
          <a:cs typeface="+mn-cs"/>
          <a:sym typeface="Gill Sans"/>
        </a:defRPr>
      </a:lvl4pPr>
      <a:lvl5pPr indent="642915" algn="ctr" defTabSz="410751" eaLnBrk="1" hangingPunct="1">
        <a:defRPr>
          <a:solidFill>
            <a:schemeClr val="tx1"/>
          </a:solidFill>
          <a:latin typeface="+mn-lt"/>
          <a:ea typeface="+mn-ea"/>
          <a:cs typeface="+mn-cs"/>
          <a:sym typeface="Gill Sans"/>
        </a:defRPr>
      </a:lvl5pPr>
      <a:lvl6pPr indent="803643" algn="ctr" defTabSz="410751" eaLnBrk="1" hangingPunct="1">
        <a:defRPr>
          <a:solidFill>
            <a:schemeClr val="tx1"/>
          </a:solidFill>
          <a:latin typeface="+mn-lt"/>
          <a:ea typeface="+mn-ea"/>
          <a:cs typeface="+mn-cs"/>
          <a:sym typeface="Gill Sans"/>
        </a:defRPr>
      </a:lvl6pPr>
      <a:lvl7pPr indent="964372" algn="ctr" defTabSz="410751" eaLnBrk="1" hangingPunct="1">
        <a:defRPr>
          <a:solidFill>
            <a:schemeClr val="tx1"/>
          </a:solidFill>
          <a:latin typeface="+mn-lt"/>
          <a:ea typeface="+mn-ea"/>
          <a:cs typeface="+mn-cs"/>
          <a:sym typeface="Gill Sans"/>
        </a:defRPr>
      </a:lvl7pPr>
      <a:lvl8pPr indent="1125101" algn="ctr" defTabSz="410751" eaLnBrk="1" hangingPunct="1">
        <a:defRPr>
          <a:solidFill>
            <a:schemeClr val="tx1"/>
          </a:solidFill>
          <a:latin typeface="+mn-lt"/>
          <a:ea typeface="+mn-ea"/>
          <a:cs typeface="+mn-cs"/>
          <a:sym typeface="Gill Sans"/>
        </a:defRPr>
      </a:lvl8pPr>
      <a:lvl9pPr indent="1285829" algn="ctr" defTabSz="410751" eaLnBrk="1" hangingPunct="1">
        <a:defRPr>
          <a:solidFill>
            <a:schemeClr val="tx1"/>
          </a:solidFill>
          <a:latin typeface="+mn-lt"/>
          <a:ea typeface="+mn-ea"/>
          <a:cs typeface="+mn-cs"/>
          <a:sym typeface="Gill San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 name="Shape 2"/>
          <p:cNvSpPr/>
          <p:nvPr/>
        </p:nvSpPr>
        <p:spPr>
          <a:xfrm>
            <a:off x="0" y="0"/>
            <a:ext cx="12192000" cy="892971"/>
          </a:xfrm>
          <a:prstGeom prst="rect">
            <a:avLst/>
          </a:prstGeom>
          <a:solidFill>
            <a:srgbClr val="5A2DA3"/>
          </a:solidFill>
          <a:ln w="25400" cap="flat">
            <a:solidFill>
              <a:srgbClr val="5A2DA3">
                <a:alpha val="0"/>
              </a:srgbClr>
            </a:solidFill>
            <a:prstDash val="solid"/>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effectLst/>
            </a:endParaRPr>
          </a:p>
        </p:txBody>
      </p:sp>
      <p:sp>
        <p:nvSpPr>
          <p:cNvPr id="12" name="Shape 12"/>
          <p:cNvSpPr>
            <a:spLocks noGrp="1"/>
          </p:cNvSpPr>
          <p:nvPr>
            <p:ph type="title"/>
          </p:nvPr>
        </p:nvSpPr>
        <p:spPr>
          <a:xfrm>
            <a:off x="3" y="0"/>
            <a:ext cx="10941844" cy="866180"/>
          </a:xfrm>
          <a:prstGeom prst="rect">
            <a:avLst/>
          </a:prstGeom>
          <a:ln w="12700">
            <a:miter lim="400000"/>
          </a:ln>
          <a:extLst>
            <a:ext uri="{C572A759-6A51-4108-AA02-DFA0A04FC94B}">
              <ma14:wrappingTextBoxFlag xmlns="" xmlns:ma14="http://schemas.microsoft.com/office/mac/drawingml/2011/main" val="1"/>
            </a:ext>
          </a:extLst>
        </p:spPr>
        <p:txBody>
          <a:bodyPr lIns="127000" tIns="127000" rIns="127000" bIns="127000" anchor="ctr"/>
          <a:lstStyle/>
          <a:p>
            <a:pPr lvl="0">
              <a:defRPr sz="1800">
                <a:solidFill>
                  <a:srgbClr val="000000"/>
                </a:solidFill>
              </a:defRPr>
            </a:pPr>
            <a:r>
              <a:rPr sz="4781">
                <a:solidFill>
                  <a:srgbClr val="FFFFFF"/>
                </a:solidFill>
              </a:rPr>
              <a:t>Title Text</a:t>
            </a:r>
          </a:p>
        </p:txBody>
      </p:sp>
      <p:sp>
        <p:nvSpPr>
          <p:cNvPr id="14" name="Shape 14"/>
          <p:cNvSpPr>
            <a:spLocks noGrp="1"/>
          </p:cNvSpPr>
          <p:nvPr>
            <p:ph type="sldNum" sz="quarter" idx="2"/>
          </p:nvPr>
        </p:nvSpPr>
        <p:spPr>
          <a:xfrm>
            <a:off x="6001423" y="6510161"/>
            <a:ext cx="189155" cy="194797"/>
          </a:xfrm>
          <a:prstGeom prst="rect">
            <a:avLst/>
          </a:prstGeom>
          <a:ln w="12700">
            <a:miter lim="400000"/>
          </a:ln>
        </p:spPr>
        <p:txBody>
          <a:bodyPr wrap="none" lIns="0" tIns="0" rIns="0" bIns="0">
            <a:spAutoFit/>
          </a:bodyPr>
          <a:lstStyle>
            <a:lvl1pPr algn="ctr" defTabSz="410751">
              <a:defRPr sz="1266" baseline="0">
                <a:solidFill>
                  <a:srgbClr val="5A2DA3"/>
                </a:solidFill>
                <a:latin typeface="Gill Sans"/>
                <a:ea typeface="Gill Sans"/>
                <a:cs typeface="Gill Sans"/>
                <a:sym typeface="Gill Sans"/>
              </a:defRPr>
            </a:lvl1pPr>
          </a:lstStyle>
          <a:p>
            <a:fld id="{5A61919A-E88E-41BD-A444-D5D1392CB190}" type="slidenum">
              <a:rPr lang="en-US" smtClean="0"/>
              <a:pPr/>
              <a:t>‹#›</a:t>
            </a:fld>
            <a:endParaRPr lang="en-US"/>
          </a:p>
        </p:txBody>
      </p:sp>
      <p:pic>
        <p:nvPicPr>
          <p:cNvPr id="2" name="Picture 1">
            <a:extLst>
              <a:ext uri="{FF2B5EF4-FFF2-40B4-BE49-F238E27FC236}">
                <a16:creationId xmlns:a16="http://schemas.microsoft.com/office/drawing/2014/main" id="{A3556EF4-C8C6-41A9-8730-F4ECA9AAC075}"/>
              </a:ext>
            </a:extLst>
          </p:cNvPr>
          <p:cNvPicPr>
            <a:picLocks noChangeAspect="1"/>
          </p:cNvPicPr>
          <p:nvPr/>
        </p:nvPicPr>
        <p:blipFill rotWithShape="1">
          <a:blip r:embed="rId3"/>
          <a:srcRect b="26975"/>
          <a:stretch/>
        </p:blipFill>
        <p:spPr>
          <a:xfrm>
            <a:off x="606392" y="6316246"/>
            <a:ext cx="1195495" cy="502295"/>
          </a:xfrm>
          <a:prstGeom prst="rect">
            <a:avLst/>
          </a:prstGeom>
        </p:spPr>
      </p:pic>
      <p:cxnSp>
        <p:nvCxnSpPr>
          <p:cNvPr id="4" name="Straight Connector 3">
            <a:extLst>
              <a:ext uri="{FF2B5EF4-FFF2-40B4-BE49-F238E27FC236}">
                <a16:creationId xmlns:a16="http://schemas.microsoft.com/office/drawing/2014/main" id="{63EB3935-ECE8-4134-9114-019B32758F1E}"/>
              </a:ext>
            </a:extLst>
          </p:cNvPr>
          <p:cNvCxnSpPr>
            <a:cxnSpLocks/>
          </p:cNvCxnSpPr>
          <p:nvPr/>
        </p:nvCxnSpPr>
        <p:spPr>
          <a:xfrm>
            <a:off x="606392" y="6195002"/>
            <a:ext cx="10982528" cy="0"/>
          </a:xfrm>
          <a:prstGeom prst="line">
            <a:avLst/>
          </a:prstGeom>
          <a:noFill/>
          <a:ln w="25400" cap="rnd">
            <a:solidFill>
              <a:srgbClr val="5A2DA3"/>
            </a:solidFill>
            <a:prstDash val="solid"/>
            <a:miter lim="400000"/>
          </a:ln>
          <a:effectLst/>
        </p:spPr>
        <p:style>
          <a:lnRef idx="0">
            <a:scrgbClr r="0" g="0" b="0"/>
          </a:lnRef>
          <a:fillRef idx="0">
            <a:scrgbClr r="0" g="0" b="0"/>
          </a:fillRef>
          <a:effectRef idx="0">
            <a:scrgbClr r="0" g="0" b="0"/>
          </a:effectRef>
          <a:fontRef idx="none"/>
        </p:style>
      </p:cxnSp>
      <p:pic>
        <p:nvPicPr>
          <p:cNvPr id="94" name="Picture 93">
            <a:extLst>
              <a:ext uri="{FF2B5EF4-FFF2-40B4-BE49-F238E27FC236}">
                <a16:creationId xmlns:a16="http://schemas.microsoft.com/office/drawing/2014/main" id="{9EA94E3E-7601-46C3-AF7C-06F8871ACD5D}"/>
              </a:ext>
            </a:extLst>
          </p:cNvPr>
          <p:cNvPicPr>
            <a:picLocks noChangeAspect="1"/>
          </p:cNvPicPr>
          <p:nvPr/>
        </p:nvPicPr>
        <p:blipFill rotWithShape="1">
          <a:blip r:embed="rId3"/>
          <a:srcRect t="73026" b="1135"/>
          <a:stretch/>
        </p:blipFill>
        <p:spPr>
          <a:xfrm>
            <a:off x="1873645" y="6602551"/>
            <a:ext cx="1337935" cy="198905"/>
          </a:xfrm>
          <a:prstGeom prst="rect">
            <a:avLst/>
          </a:prstGeom>
        </p:spPr>
      </p:pic>
      <p:sp>
        <p:nvSpPr>
          <p:cNvPr id="95" name="Shape 13">
            <a:extLst>
              <a:ext uri="{FF2B5EF4-FFF2-40B4-BE49-F238E27FC236}">
                <a16:creationId xmlns:a16="http://schemas.microsoft.com/office/drawing/2014/main" id="{B387110C-E361-48FF-93B8-15DC20F50146}"/>
              </a:ext>
            </a:extLst>
          </p:cNvPr>
          <p:cNvSpPr>
            <a:spLocks noGrp="1"/>
          </p:cNvSpPr>
          <p:nvPr>
            <p:ph type="body" idx="1"/>
          </p:nvPr>
        </p:nvSpPr>
        <p:spPr>
          <a:xfrm>
            <a:off x="267088" y="1086019"/>
            <a:ext cx="11657824" cy="50787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grpSp>
        <p:nvGrpSpPr>
          <p:cNvPr id="168" name="Group 167">
            <a:extLst>
              <a:ext uri="{FF2B5EF4-FFF2-40B4-BE49-F238E27FC236}">
                <a16:creationId xmlns:a16="http://schemas.microsoft.com/office/drawing/2014/main" id="{71069935-43E3-47A0-B76A-BFEFFB6097FD}"/>
              </a:ext>
            </a:extLst>
          </p:cNvPr>
          <p:cNvGrpSpPr/>
          <p:nvPr userDrawn="1"/>
        </p:nvGrpSpPr>
        <p:grpSpPr>
          <a:xfrm rot="16200000" flipV="1">
            <a:off x="11360660" y="-439005"/>
            <a:ext cx="918649" cy="1768081"/>
            <a:chOff x="10208215" y="409493"/>
            <a:chExt cx="644333" cy="752676"/>
          </a:xfrm>
        </p:grpSpPr>
        <p:sp>
          <p:nvSpPr>
            <p:cNvPr id="169" name="Isosceles Triangle 168">
              <a:extLst>
                <a:ext uri="{FF2B5EF4-FFF2-40B4-BE49-F238E27FC236}">
                  <a16:creationId xmlns:a16="http://schemas.microsoft.com/office/drawing/2014/main" id="{861465EC-7A57-45F5-BAE1-BFD471B68CDF}"/>
                </a:ext>
              </a:extLst>
            </p:cNvPr>
            <p:cNvSpPr/>
            <p:nvPr userDrawn="1"/>
          </p:nvSpPr>
          <p:spPr>
            <a:xfrm rot="16200000">
              <a:off x="10504610" y="43526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a:extLst>
                <a:ext uri="{FF2B5EF4-FFF2-40B4-BE49-F238E27FC236}">
                  <a16:creationId xmlns:a16="http://schemas.microsoft.com/office/drawing/2014/main" id="{325AB880-31B1-4635-A502-38A40DC89A31}"/>
                </a:ext>
              </a:extLst>
            </p:cNvPr>
            <p:cNvSpPr/>
            <p:nvPr userDrawn="1"/>
          </p:nvSpPr>
          <p:spPr>
            <a:xfrm rot="5400000">
              <a:off x="10504609" y="6221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a:extLst>
                <a:ext uri="{FF2B5EF4-FFF2-40B4-BE49-F238E27FC236}">
                  <a16:creationId xmlns:a16="http://schemas.microsoft.com/office/drawing/2014/main" id="{0F630910-3C43-4B4F-9D27-8506DC444313}"/>
                </a:ext>
              </a:extLst>
            </p:cNvPr>
            <p:cNvSpPr/>
            <p:nvPr userDrawn="1"/>
          </p:nvSpPr>
          <p:spPr>
            <a:xfrm rot="16200000">
              <a:off x="10182443" y="62211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171">
              <a:extLst>
                <a:ext uri="{FF2B5EF4-FFF2-40B4-BE49-F238E27FC236}">
                  <a16:creationId xmlns:a16="http://schemas.microsoft.com/office/drawing/2014/main" id="{528B9B50-71F5-42E2-B3E3-F7D869742171}"/>
                </a:ext>
              </a:extLst>
            </p:cNvPr>
            <p:cNvSpPr/>
            <p:nvPr userDrawn="1"/>
          </p:nvSpPr>
          <p:spPr>
            <a:xfrm rot="5400000">
              <a:off x="10179812" y="811600"/>
              <a:ext cx="378972"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A14368A5-115F-4DDF-BE32-B8B38925F392}"/>
              </a:ext>
            </a:extLst>
          </p:cNvPr>
          <p:cNvGrpSpPr/>
          <p:nvPr userDrawn="1"/>
        </p:nvGrpSpPr>
        <p:grpSpPr>
          <a:xfrm rot="16200000" flipV="1">
            <a:off x="12217904" y="-426163"/>
            <a:ext cx="892973" cy="1768081"/>
            <a:chOff x="10208215" y="409493"/>
            <a:chExt cx="644333" cy="752676"/>
          </a:xfrm>
        </p:grpSpPr>
        <p:sp>
          <p:nvSpPr>
            <p:cNvPr id="174" name="Isosceles Triangle 173">
              <a:extLst>
                <a:ext uri="{FF2B5EF4-FFF2-40B4-BE49-F238E27FC236}">
                  <a16:creationId xmlns:a16="http://schemas.microsoft.com/office/drawing/2014/main" id="{3B4A4583-563E-4F0D-A9F9-C025D4D15F8B}"/>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a:extLst>
                <a:ext uri="{FF2B5EF4-FFF2-40B4-BE49-F238E27FC236}">
                  <a16:creationId xmlns:a16="http://schemas.microsoft.com/office/drawing/2014/main" id="{5BBA86F6-6F4E-4D9D-80DE-EEAB7975A591}"/>
                </a:ext>
              </a:extLst>
            </p:cNvPr>
            <p:cNvSpPr/>
            <p:nvPr userDrawn="1"/>
          </p:nvSpPr>
          <p:spPr>
            <a:xfrm rot="5400000">
              <a:off x="10504609" y="622121"/>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a:extLst>
                <a:ext uri="{FF2B5EF4-FFF2-40B4-BE49-F238E27FC236}">
                  <a16:creationId xmlns:a16="http://schemas.microsoft.com/office/drawing/2014/main" id="{9072CBF9-F84A-492F-8CB3-2F9AF2155CC4}"/>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a:extLst>
                <a:ext uri="{FF2B5EF4-FFF2-40B4-BE49-F238E27FC236}">
                  <a16:creationId xmlns:a16="http://schemas.microsoft.com/office/drawing/2014/main" id="{EFC1103F-6C8E-4E08-8E72-3EEA1FE41B42}"/>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44B7C4B9-C92D-44EE-A944-6E9E129B0190}"/>
              </a:ext>
            </a:extLst>
          </p:cNvPr>
          <p:cNvGrpSpPr/>
          <p:nvPr userDrawn="1"/>
        </p:nvGrpSpPr>
        <p:grpSpPr>
          <a:xfrm rot="16200000" flipV="1">
            <a:off x="10476623" y="-438995"/>
            <a:ext cx="918658" cy="1768081"/>
            <a:chOff x="10208215" y="409493"/>
            <a:chExt cx="644341" cy="752676"/>
          </a:xfrm>
        </p:grpSpPr>
        <p:sp>
          <p:nvSpPr>
            <p:cNvPr id="179" name="Isosceles Triangle 178">
              <a:extLst>
                <a:ext uri="{FF2B5EF4-FFF2-40B4-BE49-F238E27FC236}">
                  <a16:creationId xmlns:a16="http://schemas.microsoft.com/office/drawing/2014/main" id="{F93E7285-7C09-420F-82F1-266986CCB14A}"/>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a:extLst>
                <a:ext uri="{FF2B5EF4-FFF2-40B4-BE49-F238E27FC236}">
                  <a16:creationId xmlns:a16="http://schemas.microsoft.com/office/drawing/2014/main" id="{3831B438-36DF-41C1-957B-174CAAA75B1A}"/>
                </a:ext>
              </a:extLst>
            </p:cNvPr>
            <p:cNvSpPr/>
            <p:nvPr userDrawn="1"/>
          </p:nvSpPr>
          <p:spPr>
            <a:xfrm rot="5400000">
              <a:off x="10504618" y="62458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a:extLst>
                <a:ext uri="{FF2B5EF4-FFF2-40B4-BE49-F238E27FC236}">
                  <a16:creationId xmlns:a16="http://schemas.microsoft.com/office/drawing/2014/main" id="{2567F0D4-587C-4D42-8CF4-D7B18B46BD5C}"/>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a:extLst>
                <a:ext uri="{FF2B5EF4-FFF2-40B4-BE49-F238E27FC236}">
                  <a16:creationId xmlns:a16="http://schemas.microsoft.com/office/drawing/2014/main" id="{B5DC08D3-2FC6-472C-B81E-E9D3C8D63203}"/>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hape 6"/>
          <p:cNvSpPr/>
          <p:nvPr userDrawn="1"/>
        </p:nvSpPr>
        <p:spPr>
          <a:xfrm>
            <a:off x="12191999" y="-52388"/>
            <a:ext cx="1630363" cy="1001623"/>
          </a:xfrm>
          <a:prstGeom prst="rect">
            <a:avLst/>
          </a:prstGeom>
          <a:solidFill>
            <a:srgbClr val="FFFFFF"/>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effectLst/>
            </a:endParaRPr>
          </a:p>
        </p:txBody>
      </p:sp>
      <p:sp>
        <p:nvSpPr>
          <p:cNvPr id="183" name="Shape 12">
            <a:extLst>
              <a:ext uri="{FF2B5EF4-FFF2-40B4-BE49-F238E27FC236}">
                <a16:creationId xmlns:a16="http://schemas.microsoft.com/office/drawing/2014/main" id="{1E97763E-6C98-4574-99B6-3A10AE085C3B}"/>
              </a:ext>
            </a:extLst>
          </p:cNvPr>
          <p:cNvSpPr txBox="1">
            <a:spLocks/>
          </p:cNvSpPr>
          <p:nvPr userDrawn="1"/>
        </p:nvSpPr>
        <p:spPr>
          <a:xfrm>
            <a:off x="7717765" y="5807804"/>
            <a:ext cx="3867844" cy="1433751"/>
          </a:xfrm>
          <a:prstGeom prst="rect">
            <a:avLst/>
          </a:prstGeom>
          <a:ln w="12700">
            <a:miter lim="400000"/>
          </a:ln>
          <a:extLst>
            <a:ext uri="{C572A759-6A51-4108-AA02-DFA0A04FC94B}">
              <ma14:wrappingTextBoxFlag xmlns="" xmlns:ma14="http://schemas.microsoft.com/office/mac/drawingml/2011/main" val="1"/>
            </a:ext>
          </a:extLst>
        </p:spPr>
        <p:txBody>
          <a:bodyPr lIns="127000" tIns="127000" rIns="127000" bIns="127000" anchor="ctr"/>
          <a:lstStyle>
            <a:lvl1pPr defTabSz="410751" eaLnBrk="1" hangingPunct="1">
              <a:defRPr sz="4400" b="1">
                <a:solidFill>
                  <a:srgbClr val="FFFFFF"/>
                </a:solidFill>
                <a:latin typeface="Arial"/>
                <a:ea typeface="+mn-ea"/>
                <a:cs typeface="Arial"/>
                <a:sym typeface="Gill Sans Light"/>
              </a:defRPr>
            </a:lvl1pPr>
            <a:lvl2pPr indent="160729" defTabSz="410751" eaLnBrk="1" hangingPunct="1">
              <a:defRPr sz="4781">
                <a:solidFill>
                  <a:srgbClr val="FFFFFF"/>
                </a:solidFill>
                <a:latin typeface="+mn-lt"/>
                <a:ea typeface="+mn-ea"/>
                <a:cs typeface="+mn-cs"/>
                <a:sym typeface="Gill Sans Light"/>
              </a:defRPr>
            </a:lvl2pPr>
            <a:lvl3pPr indent="321457" defTabSz="410751" eaLnBrk="1" hangingPunct="1">
              <a:defRPr sz="4781">
                <a:solidFill>
                  <a:srgbClr val="FFFFFF"/>
                </a:solidFill>
                <a:latin typeface="+mn-lt"/>
                <a:ea typeface="+mn-ea"/>
                <a:cs typeface="+mn-cs"/>
                <a:sym typeface="Gill Sans Light"/>
              </a:defRPr>
            </a:lvl3pPr>
            <a:lvl4pPr indent="482186" defTabSz="410751" eaLnBrk="1" hangingPunct="1">
              <a:defRPr sz="4781">
                <a:solidFill>
                  <a:srgbClr val="FFFFFF"/>
                </a:solidFill>
                <a:latin typeface="+mn-lt"/>
                <a:ea typeface="+mn-ea"/>
                <a:cs typeface="+mn-cs"/>
                <a:sym typeface="Gill Sans Light"/>
              </a:defRPr>
            </a:lvl4pPr>
            <a:lvl5pPr indent="642915" defTabSz="410751" eaLnBrk="1" hangingPunct="1">
              <a:defRPr sz="4781">
                <a:solidFill>
                  <a:srgbClr val="FFFFFF"/>
                </a:solidFill>
                <a:latin typeface="+mn-lt"/>
                <a:ea typeface="+mn-ea"/>
                <a:cs typeface="+mn-cs"/>
                <a:sym typeface="Gill Sans Light"/>
              </a:defRPr>
            </a:lvl5pPr>
            <a:lvl6pPr indent="803643" defTabSz="410751" eaLnBrk="1" hangingPunct="1">
              <a:defRPr sz="4781">
                <a:solidFill>
                  <a:srgbClr val="FFFFFF"/>
                </a:solidFill>
                <a:latin typeface="+mn-lt"/>
                <a:ea typeface="+mn-ea"/>
                <a:cs typeface="+mn-cs"/>
                <a:sym typeface="Gill Sans Light"/>
              </a:defRPr>
            </a:lvl6pPr>
            <a:lvl7pPr indent="964372" defTabSz="410751" eaLnBrk="1" hangingPunct="1">
              <a:defRPr sz="4781">
                <a:solidFill>
                  <a:srgbClr val="FFFFFF"/>
                </a:solidFill>
                <a:latin typeface="+mn-lt"/>
                <a:ea typeface="+mn-ea"/>
                <a:cs typeface="+mn-cs"/>
                <a:sym typeface="Gill Sans Light"/>
              </a:defRPr>
            </a:lvl7pPr>
            <a:lvl8pPr indent="1125101" defTabSz="410751" eaLnBrk="1" hangingPunct="1">
              <a:defRPr sz="4781">
                <a:solidFill>
                  <a:srgbClr val="FFFFFF"/>
                </a:solidFill>
                <a:latin typeface="+mn-lt"/>
                <a:ea typeface="+mn-ea"/>
                <a:cs typeface="+mn-cs"/>
                <a:sym typeface="Gill Sans Light"/>
              </a:defRPr>
            </a:lvl8pPr>
            <a:lvl9pPr indent="1285829" defTabSz="410751" eaLnBrk="1" hangingPunct="1">
              <a:defRPr sz="4781">
                <a:solidFill>
                  <a:srgbClr val="FFFFFF"/>
                </a:solidFill>
                <a:latin typeface="+mn-lt"/>
                <a:ea typeface="+mn-ea"/>
                <a:cs typeface="+mn-cs"/>
                <a:sym typeface="Gill Sans Light"/>
              </a:defRPr>
            </a:lvl9pPr>
          </a:lstStyle>
          <a:p>
            <a:pPr algn="r">
              <a:defRPr sz="1800">
                <a:solidFill>
                  <a:srgbClr val="000000"/>
                </a:solidFill>
              </a:defRPr>
            </a:pPr>
            <a:r>
              <a:rPr lang="en-US" sz="1800" b="1">
                <a:solidFill>
                  <a:schemeClr val="tx1"/>
                </a:solidFill>
              </a:rPr>
              <a:t>Reconfigurable Computing</a:t>
            </a:r>
          </a:p>
          <a:p>
            <a:pPr algn="r">
              <a:defRPr sz="1800">
                <a:solidFill>
                  <a:srgbClr val="000000"/>
                </a:solidFill>
              </a:defRPr>
            </a:pPr>
            <a:r>
              <a:rPr lang="en-US" sz="1400" b="1">
                <a:solidFill>
                  <a:srgbClr val="BDA4E6"/>
                </a:solidFill>
              </a:rPr>
              <a:t>November 22, 2019</a:t>
            </a:r>
          </a:p>
        </p:txBody>
      </p:sp>
    </p:spTree>
  </p:cSld>
  <p:clrMap bg1="lt1" tx1="dk1" bg2="lt2" tx2="dk2" accent1="accent1" accent2="accent2" accent3="accent3" accent4="accent4" accent5="accent5" accent6="accent6" hlink="hlink" folHlink="folHlink"/>
  <p:sldLayoutIdLst>
    <p:sldLayoutId id="2147483669" r:id="rId1"/>
  </p:sldLayoutIdLst>
  <p:transition spd="med"/>
  <p:hf hdr="0" ftr="0" dt="0"/>
  <p:txStyles>
    <p:titleStyle>
      <a:lvl1pPr defTabSz="410751" eaLnBrk="1" hangingPunct="1">
        <a:defRPr sz="4400" b="1">
          <a:solidFill>
            <a:srgbClr val="FFFFFF"/>
          </a:solidFill>
          <a:latin typeface="Arial"/>
          <a:ea typeface="+mn-ea"/>
          <a:cs typeface="Arial"/>
          <a:sym typeface="Gill Sans Light"/>
        </a:defRPr>
      </a:lvl1pPr>
      <a:lvl2pPr indent="160729" defTabSz="410751" eaLnBrk="1" hangingPunct="1">
        <a:defRPr sz="4781">
          <a:solidFill>
            <a:srgbClr val="FFFFFF"/>
          </a:solidFill>
          <a:latin typeface="+mn-lt"/>
          <a:ea typeface="+mn-ea"/>
          <a:cs typeface="+mn-cs"/>
          <a:sym typeface="Gill Sans Light"/>
        </a:defRPr>
      </a:lvl2pPr>
      <a:lvl3pPr indent="321457" defTabSz="410751" eaLnBrk="1" hangingPunct="1">
        <a:defRPr sz="4781">
          <a:solidFill>
            <a:srgbClr val="FFFFFF"/>
          </a:solidFill>
          <a:latin typeface="+mn-lt"/>
          <a:ea typeface="+mn-ea"/>
          <a:cs typeface="+mn-cs"/>
          <a:sym typeface="Gill Sans Light"/>
        </a:defRPr>
      </a:lvl3pPr>
      <a:lvl4pPr indent="482186" defTabSz="410751" eaLnBrk="1" hangingPunct="1">
        <a:defRPr sz="4781">
          <a:solidFill>
            <a:srgbClr val="FFFFFF"/>
          </a:solidFill>
          <a:latin typeface="+mn-lt"/>
          <a:ea typeface="+mn-ea"/>
          <a:cs typeface="+mn-cs"/>
          <a:sym typeface="Gill Sans Light"/>
        </a:defRPr>
      </a:lvl4pPr>
      <a:lvl5pPr indent="642915" defTabSz="410751" eaLnBrk="1" hangingPunct="1">
        <a:defRPr sz="4781">
          <a:solidFill>
            <a:srgbClr val="FFFFFF"/>
          </a:solidFill>
          <a:latin typeface="+mn-lt"/>
          <a:ea typeface="+mn-ea"/>
          <a:cs typeface="+mn-cs"/>
          <a:sym typeface="Gill Sans Light"/>
        </a:defRPr>
      </a:lvl5pPr>
      <a:lvl6pPr indent="803643" defTabSz="410751" eaLnBrk="1" hangingPunct="1">
        <a:defRPr sz="4781">
          <a:solidFill>
            <a:srgbClr val="FFFFFF"/>
          </a:solidFill>
          <a:latin typeface="+mn-lt"/>
          <a:ea typeface="+mn-ea"/>
          <a:cs typeface="+mn-cs"/>
          <a:sym typeface="Gill Sans Light"/>
        </a:defRPr>
      </a:lvl6pPr>
      <a:lvl7pPr indent="964372" defTabSz="410751" eaLnBrk="1" hangingPunct="1">
        <a:defRPr sz="4781">
          <a:solidFill>
            <a:srgbClr val="FFFFFF"/>
          </a:solidFill>
          <a:latin typeface="+mn-lt"/>
          <a:ea typeface="+mn-ea"/>
          <a:cs typeface="+mn-cs"/>
          <a:sym typeface="Gill Sans Light"/>
        </a:defRPr>
      </a:lvl7pPr>
      <a:lvl8pPr indent="1125101" defTabSz="410751" eaLnBrk="1" hangingPunct="1">
        <a:defRPr sz="4781">
          <a:solidFill>
            <a:srgbClr val="FFFFFF"/>
          </a:solidFill>
          <a:latin typeface="+mn-lt"/>
          <a:ea typeface="+mn-ea"/>
          <a:cs typeface="+mn-cs"/>
          <a:sym typeface="Gill Sans Light"/>
        </a:defRPr>
      </a:lvl8pPr>
      <a:lvl9pPr indent="1285829" defTabSz="410751" eaLnBrk="1" hangingPunct="1">
        <a:defRPr sz="4781">
          <a:solidFill>
            <a:srgbClr val="FFFFFF"/>
          </a:solidFill>
          <a:latin typeface="+mn-lt"/>
          <a:ea typeface="+mn-ea"/>
          <a:cs typeface="+mn-cs"/>
          <a:sym typeface="Gill Sans Light"/>
        </a:defRPr>
      </a:lvl9pPr>
    </p:titleStyle>
    <p:bodyStyle>
      <a:lvl1pPr marL="625056" indent="-401822" defTabSz="410751" eaLnBrk="1" hangingPunct="1">
        <a:spcBef>
          <a:spcPts val="844"/>
        </a:spcBef>
        <a:buSzPct val="100000"/>
        <a:buFont typeface="Wingdings" panose="05000000000000000000" pitchFamily="2" charset="2"/>
        <a:buChar char="§"/>
        <a:defRPr sz="2800" b="1">
          <a:latin typeface="Arial" panose="020B0604020202020204" pitchFamily="34" charset="0"/>
          <a:ea typeface="+mn-ea"/>
          <a:cs typeface="Arial" panose="020B0604020202020204" pitchFamily="34" charset="0"/>
          <a:sym typeface="Gill Sans Light"/>
        </a:defRPr>
      </a:lvl1pPr>
      <a:lvl2pPr marL="937584" indent="-401822" defTabSz="410751" eaLnBrk="1" hangingPunct="1">
        <a:spcBef>
          <a:spcPts val="844"/>
        </a:spcBef>
        <a:buSzPct val="100000"/>
        <a:buFont typeface="Wingdings" panose="05000000000000000000" pitchFamily="2" charset="2"/>
        <a:buChar char="§"/>
        <a:defRPr sz="2400" b="1">
          <a:solidFill>
            <a:srgbClr val="191EA2"/>
          </a:solidFill>
          <a:latin typeface="Arial" panose="020B0604020202020204" pitchFamily="34" charset="0"/>
          <a:ea typeface="+mn-ea"/>
          <a:cs typeface="Arial" panose="020B0604020202020204" pitchFamily="34" charset="0"/>
          <a:sym typeface="Gill Sans Light"/>
        </a:defRPr>
      </a:lvl2pPr>
      <a:lvl3pPr marL="1250112" indent="-401822" defTabSz="410751" eaLnBrk="1" hangingPunct="1">
        <a:spcBef>
          <a:spcPts val="844"/>
        </a:spcBef>
        <a:buSzPct val="100000"/>
        <a:buFont typeface="Wingdings" panose="05000000000000000000" pitchFamily="2" charset="2"/>
        <a:buChar char="§"/>
        <a:defRPr sz="1800" b="1">
          <a:solidFill>
            <a:srgbClr val="FF4B01"/>
          </a:solidFill>
          <a:latin typeface="Arial" panose="020B0604020202020204" pitchFamily="34" charset="0"/>
          <a:ea typeface="+mn-ea"/>
          <a:cs typeface="Arial" panose="020B0604020202020204" pitchFamily="34" charset="0"/>
          <a:sym typeface="Gill Sans Light"/>
        </a:defRPr>
      </a:lvl3pPr>
      <a:lvl4pPr marL="1562640" indent="-401822" defTabSz="410751" eaLnBrk="1" hangingPunct="1">
        <a:spcBef>
          <a:spcPts val="844"/>
        </a:spcBef>
        <a:buSzPct val="100000"/>
        <a:buFont typeface="Wingdings" panose="05000000000000000000" pitchFamily="2" charset="2"/>
        <a:buChar char="§"/>
        <a:defRPr sz="1600" b="1">
          <a:solidFill>
            <a:srgbClr val="7030A0"/>
          </a:solidFill>
          <a:latin typeface="Arial" panose="020B0604020202020204" pitchFamily="34" charset="0"/>
          <a:ea typeface="+mn-ea"/>
          <a:cs typeface="Arial" panose="020B0604020202020204" pitchFamily="34" charset="0"/>
          <a:sym typeface="Gill Sans Light"/>
        </a:defRPr>
      </a:lvl4pPr>
      <a:lvl5pPr marL="1875168" indent="-401822" defTabSz="410751" eaLnBrk="1" hangingPunct="1">
        <a:spcBef>
          <a:spcPts val="844"/>
        </a:spcBef>
        <a:buSzPct val="100000"/>
        <a:buFont typeface="Wingdings" panose="05000000000000000000" pitchFamily="2" charset="2"/>
        <a:buChar char="§"/>
        <a:defRPr sz="1400" b="1">
          <a:solidFill>
            <a:srgbClr val="00B050"/>
          </a:solidFill>
          <a:latin typeface="Arial" panose="020B0604020202020204" pitchFamily="34" charset="0"/>
          <a:ea typeface="+mn-ea"/>
          <a:cs typeface="Arial" panose="020B0604020202020204" pitchFamily="34" charset="0"/>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p:bodyStyle>
    <p:otherStyle>
      <a:lvl1pPr algn="ctr" defTabSz="410751" eaLnBrk="1" hangingPunct="1">
        <a:defRPr>
          <a:solidFill>
            <a:schemeClr val="tx1"/>
          </a:solidFill>
          <a:latin typeface="+mn-lt"/>
          <a:ea typeface="+mn-ea"/>
          <a:cs typeface="+mn-cs"/>
          <a:sym typeface="Gill Sans"/>
        </a:defRPr>
      </a:lvl1pPr>
      <a:lvl2pPr indent="160729" algn="ctr" defTabSz="410751" eaLnBrk="1" hangingPunct="1">
        <a:defRPr>
          <a:solidFill>
            <a:schemeClr val="tx1"/>
          </a:solidFill>
          <a:latin typeface="+mn-lt"/>
          <a:ea typeface="+mn-ea"/>
          <a:cs typeface="+mn-cs"/>
          <a:sym typeface="Gill Sans"/>
        </a:defRPr>
      </a:lvl2pPr>
      <a:lvl3pPr indent="321457" algn="ctr" defTabSz="410751" eaLnBrk="1" hangingPunct="1">
        <a:defRPr>
          <a:solidFill>
            <a:schemeClr val="tx1"/>
          </a:solidFill>
          <a:latin typeface="+mn-lt"/>
          <a:ea typeface="+mn-ea"/>
          <a:cs typeface="+mn-cs"/>
          <a:sym typeface="Gill Sans"/>
        </a:defRPr>
      </a:lvl3pPr>
      <a:lvl4pPr indent="482186" algn="ctr" defTabSz="410751" eaLnBrk="1" hangingPunct="1">
        <a:defRPr>
          <a:solidFill>
            <a:schemeClr val="tx1"/>
          </a:solidFill>
          <a:latin typeface="+mn-lt"/>
          <a:ea typeface="+mn-ea"/>
          <a:cs typeface="+mn-cs"/>
          <a:sym typeface="Gill Sans"/>
        </a:defRPr>
      </a:lvl4pPr>
      <a:lvl5pPr indent="642915" algn="ctr" defTabSz="410751" eaLnBrk="1" hangingPunct="1">
        <a:defRPr>
          <a:solidFill>
            <a:schemeClr val="tx1"/>
          </a:solidFill>
          <a:latin typeface="+mn-lt"/>
          <a:ea typeface="+mn-ea"/>
          <a:cs typeface="+mn-cs"/>
          <a:sym typeface="Gill Sans"/>
        </a:defRPr>
      </a:lvl5pPr>
      <a:lvl6pPr indent="803643" algn="ctr" defTabSz="410751" eaLnBrk="1" hangingPunct="1">
        <a:defRPr>
          <a:solidFill>
            <a:schemeClr val="tx1"/>
          </a:solidFill>
          <a:latin typeface="+mn-lt"/>
          <a:ea typeface="+mn-ea"/>
          <a:cs typeface="+mn-cs"/>
          <a:sym typeface="Gill Sans"/>
        </a:defRPr>
      </a:lvl6pPr>
      <a:lvl7pPr indent="964372" algn="ctr" defTabSz="410751" eaLnBrk="1" hangingPunct="1">
        <a:defRPr>
          <a:solidFill>
            <a:schemeClr val="tx1"/>
          </a:solidFill>
          <a:latin typeface="+mn-lt"/>
          <a:ea typeface="+mn-ea"/>
          <a:cs typeface="+mn-cs"/>
          <a:sym typeface="Gill Sans"/>
        </a:defRPr>
      </a:lvl7pPr>
      <a:lvl8pPr indent="1125101" algn="ctr" defTabSz="410751" eaLnBrk="1" hangingPunct="1">
        <a:defRPr>
          <a:solidFill>
            <a:schemeClr val="tx1"/>
          </a:solidFill>
          <a:latin typeface="+mn-lt"/>
          <a:ea typeface="+mn-ea"/>
          <a:cs typeface="+mn-cs"/>
          <a:sym typeface="Gill Sans"/>
        </a:defRPr>
      </a:lvl8pPr>
      <a:lvl9pPr indent="1285829" algn="ctr" defTabSz="410751" eaLnBrk="1" hangingPunct="1">
        <a:defRPr>
          <a:solidFill>
            <a:schemeClr val="tx1"/>
          </a:solidFill>
          <a:latin typeface="+mn-lt"/>
          <a:ea typeface="+mn-ea"/>
          <a:cs typeface="+mn-cs"/>
          <a:sym typeface="Gill San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Shape 14"/>
          <p:cNvSpPr>
            <a:spLocks noGrp="1"/>
          </p:cNvSpPr>
          <p:nvPr>
            <p:ph type="sldNum" sz="quarter" idx="2"/>
          </p:nvPr>
        </p:nvSpPr>
        <p:spPr>
          <a:xfrm>
            <a:off x="6001423" y="6510161"/>
            <a:ext cx="189154" cy="194797"/>
          </a:xfrm>
          <a:prstGeom prst="rect">
            <a:avLst/>
          </a:prstGeom>
          <a:ln w="12700">
            <a:miter lim="400000"/>
          </a:ln>
        </p:spPr>
        <p:txBody>
          <a:bodyPr wrap="none" lIns="0" tIns="0" rIns="0" bIns="0">
            <a:spAutoFit/>
          </a:bodyPr>
          <a:lstStyle>
            <a:lvl1pPr algn="ctr" defTabSz="410751">
              <a:defRPr sz="1266" baseline="0">
                <a:solidFill>
                  <a:srgbClr val="5A2DA3"/>
                </a:solidFill>
                <a:latin typeface="Gill Sans"/>
                <a:ea typeface="Gill Sans"/>
                <a:cs typeface="Gill Sans"/>
                <a:sym typeface="Gill Sans"/>
              </a:defRPr>
            </a:lvl1pPr>
          </a:lstStyle>
          <a:p>
            <a:fld id="{BEFA2CCA-4016-444A-8A97-A6204D353686}" type="slidenum">
              <a:rPr lang="en-US" smtClean="0"/>
              <a:pPr/>
              <a:t>‹#›</a:t>
            </a:fld>
            <a:endParaRPr lang="en-US"/>
          </a:p>
        </p:txBody>
      </p:sp>
      <p:pic>
        <p:nvPicPr>
          <p:cNvPr id="2" name="Picture 1">
            <a:extLst>
              <a:ext uri="{FF2B5EF4-FFF2-40B4-BE49-F238E27FC236}">
                <a16:creationId xmlns:a16="http://schemas.microsoft.com/office/drawing/2014/main" id="{A3556EF4-C8C6-41A9-8730-F4ECA9AAC075}"/>
              </a:ext>
            </a:extLst>
          </p:cNvPr>
          <p:cNvPicPr>
            <a:picLocks noChangeAspect="1"/>
          </p:cNvPicPr>
          <p:nvPr/>
        </p:nvPicPr>
        <p:blipFill rotWithShape="1">
          <a:blip r:embed="rId7"/>
          <a:srcRect b="26975"/>
          <a:stretch/>
        </p:blipFill>
        <p:spPr>
          <a:xfrm>
            <a:off x="606392" y="6316246"/>
            <a:ext cx="1195495" cy="502295"/>
          </a:xfrm>
          <a:prstGeom prst="rect">
            <a:avLst/>
          </a:prstGeom>
        </p:spPr>
      </p:pic>
      <p:cxnSp>
        <p:nvCxnSpPr>
          <p:cNvPr id="4" name="Straight Connector 3">
            <a:extLst>
              <a:ext uri="{FF2B5EF4-FFF2-40B4-BE49-F238E27FC236}">
                <a16:creationId xmlns:a16="http://schemas.microsoft.com/office/drawing/2014/main" id="{63EB3935-ECE8-4134-9114-019B32758F1E}"/>
              </a:ext>
            </a:extLst>
          </p:cNvPr>
          <p:cNvCxnSpPr>
            <a:cxnSpLocks/>
          </p:cNvCxnSpPr>
          <p:nvPr/>
        </p:nvCxnSpPr>
        <p:spPr>
          <a:xfrm>
            <a:off x="606392" y="6195002"/>
            <a:ext cx="10982528" cy="0"/>
          </a:xfrm>
          <a:prstGeom prst="line">
            <a:avLst/>
          </a:prstGeom>
          <a:noFill/>
          <a:ln w="25400" cap="rnd">
            <a:solidFill>
              <a:srgbClr val="5A2DA3"/>
            </a:solidFill>
            <a:prstDash val="solid"/>
            <a:miter lim="400000"/>
          </a:ln>
          <a:effectLst/>
        </p:spPr>
        <p:style>
          <a:lnRef idx="0">
            <a:scrgbClr r="0" g="0" b="0"/>
          </a:lnRef>
          <a:fillRef idx="0">
            <a:scrgbClr r="0" g="0" b="0"/>
          </a:fillRef>
          <a:effectRef idx="0">
            <a:scrgbClr r="0" g="0" b="0"/>
          </a:effectRef>
          <a:fontRef idx="none"/>
        </p:style>
      </p:cxnSp>
      <p:pic>
        <p:nvPicPr>
          <p:cNvPr id="94" name="Picture 93">
            <a:extLst>
              <a:ext uri="{FF2B5EF4-FFF2-40B4-BE49-F238E27FC236}">
                <a16:creationId xmlns:a16="http://schemas.microsoft.com/office/drawing/2014/main" id="{9EA94E3E-7601-46C3-AF7C-06F8871ACD5D}"/>
              </a:ext>
            </a:extLst>
          </p:cNvPr>
          <p:cNvPicPr>
            <a:picLocks noChangeAspect="1"/>
          </p:cNvPicPr>
          <p:nvPr/>
        </p:nvPicPr>
        <p:blipFill rotWithShape="1">
          <a:blip r:embed="rId7"/>
          <a:srcRect t="73026" b="1135"/>
          <a:stretch/>
        </p:blipFill>
        <p:spPr>
          <a:xfrm>
            <a:off x="1873645" y="6602551"/>
            <a:ext cx="1337935" cy="198905"/>
          </a:xfrm>
          <a:prstGeom prst="rect">
            <a:avLst/>
          </a:prstGeom>
        </p:spPr>
      </p:pic>
      <p:sp>
        <p:nvSpPr>
          <p:cNvPr id="95" name="Shape 13">
            <a:extLst>
              <a:ext uri="{FF2B5EF4-FFF2-40B4-BE49-F238E27FC236}">
                <a16:creationId xmlns:a16="http://schemas.microsoft.com/office/drawing/2014/main" id="{B387110C-E361-48FF-93B8-15DC20F50146}"/>
              </a:ext>
            </a:extLst>
          </p:cNvPr>
          <p:cNvSpPr>
            <a:spLocks noGrp="1"/>
          </p:cNvSpPr>
          <p:nvPr>
            <p:ph type="body" idx="1"/>
          </p:nvPr>
        </p:nvSpPr>
        <p:spPr>
          <a:xfrm>
            <a:off x="267088" y="1086019"/>
            <a:ext cx="11657824" cy="50787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grpSp>
        <p:nvGrpSpPr>
          <p:cNvPr id="168" name="Group 167">
            <a:extLst>
              <a:ext uri="{FF2B5EF4-FFF2-40B4-BE49-F238E27FC236}">
                <a16:creationId xmlns:a16="http://schemas.microsoft.com/office/drawing/2014/main" id="{71069935-43E3-47A0-B76A-BFEFFB6097FD}"/>
              </a:ext>
            </a:extLst>
          </p:cNvPr>
          <p:cNvGrpSpPr/>
          <p:nvPr userDrawn="1"/>
        </p:nvGrpSpPr>
        <p:grpSpPr>
          <a:xfrm rot="16200000" flipV="1">
            <a:off x="11360660" y="-439005"/>
            <a:ext cx="918649" cy="1768081"/>
            <a:chOff x="10208215" y="409493"/>
            <a:chExt cx="644333" cy="752676"/>
          </a:xfrm>
        </p:grpSpPr>
        <p:sp>
          <p:nvSpPr>
            <p:cNvPr id="169" name="Isosceles Triangle 168">
              <a:extLst>
                <a:ext uri="{FF2B5EF4-FFF2-40B4-BE49-F238E27FC236}">
                  <a16:creationId xmlns:a16="http://schemas.microsoft.com/office/drawing/2014/main" id="{861465EC-7A57-45F5-BAE1-BFD471B68CDF}"/>
                </a:ext>
              </a:extLst>
            </p:cNvPr>
            <p:cNvSpPr/>
            <p:nvPr userDrawn="1"/>
          </p:nvSpPr>
          <p:spPr>
            <a:xfrm rot="16200000">
              <a:off x="10504610" y="43526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a:extLst>
                <a:ext uri="{FF2B5EF4-FFF2-40B4-BE49-F238E27FC236}">
                  <a16:creationId xmlns:a16="http://schemas.microsoft.com/office/drawing/2014/main" id="{325AB880-31B1-4635-A502-38A40DC89A31}"/>
                </a:ext>
              </a:extLst>
            </p:cNvPr>
            <p:cNvSpPr/>
            <p:nvPr userDrawn="1"/>
          </p:nvSpPr>
          <p:spPr>
            <a:xfrm rot="5400000">
              <a:off x="10504609" y="6221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a:extLst>
                <a:ext uri="{FF2B5EF4-FFF2-40B4-BE49-F238E27FC236}">
                  <a16:creationId xmlns:a16="http://schemas.microsoft.com/office/drawing/2014/main" id="{0F630910-3C43-4B4F-9D27-8506DC444313}"/>
                </a:ext>
              </a:extLst>
            </p:cNvPr>
            <p:cNvSpPr/>
            <p:nvPr userDrawn="1"/>
          </p:nvSpPr>
          <p:spPr>
            <a:xfrm rot="16200000">
              <a:off x="10182443" y="62211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171">
              <a:extLst>
                <a:ext uri="{FF2B5EF4-FFF2-40B4-BE49-F238E27FC236}">
                  <a16:creationId xmlns:a16="http://schemas.microsoft.com/office/drawing/2014/main" id="{528B9B50-71F5-42E2-B3E3-F7D869742171}"/>
                </a:ext>
              </a:extLst>
            </p:cNvPr>
            <p:cNvSpPr/>
            <p:nvPr userDrawn="1"/>
          </p:nvSpPr>
          <p:spPr>
            <a:xfrm rot="5400000">
              <a:off x="10179812" y="811600"/>
              <a:ext cx="378972"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A14368A5-115F-4DDF-BE32-B8B38925F392}"/>
              </a:ext>
            </a:extLst>
          </p:cNvPr>
          <p:cNvGrpSpPr/>
          <p:nvPr userDrawn="1"/>
        </p:nvGrpSpPr>
        <p:grpSpPr>
          <a:xfrm rot="16200000" flipV="1">
            <a:off x="12217904" y="-426163"/>
            <a:ext cx="892973" cy="1768081"/>
            <a:chOff x="10208215" y="409493"/>
            <a:chExt cx="644333" cy="752676"/>
          </a:xfrm>
        </p:grpSpPr>
        <p:sp>
          <p:nvSpPr>
            <p:cNvPr id="174" name="Isosceles Triangle 173">
              <a:extLst>
                <a:ext uri="{FF2B5EF4-FFF2-40B4-BE49-F238E27FC236}">
                  <a16:creationId xmlns:a16="http://schemas.microsoft.com/office/drawing/2014/main" id="{3B4A4583-563E-4F0D-A9F9-C025D4D15F8B}"/>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a:extLst>
                <a:ext uri="{FF2B5EF4-FFF2-40B4-BE49-F238E27FC236}">
                  <a16:creationId xmlns:a16="http://schemas.microsoft.com/office/drawing/2014/main" id="{5BBA86F6-6F4E-4D9D-80DE-EEAB7975A591}"/>
                </a:ext>
              </a:extLst>
            </p:cNvPr>
            <p:cNvSpPr/>
            <p:nvPr userDrawn="1"/>
          </p:nvSpPr>
          <p:spPr>
            <a:xfrm rot="5400000">
              <a:off x="10504609" y="622121"/>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a:extLst>
                <a:ext uri="{FF2B5EF4-FFF2-40B4-BE49-F238E27FC236}">
                  <a16:creationId xmlns:a16="http://schemas.microsoft.com/office/drawing/2014/main" id="{9072CBF9-F84A-492F-8CB3-2F9AF2155CC4}"/>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a:extLst>
                <a:ext uri="{FF2B5EF4-FFF2-40B4-BE49-F238E27FC236}">
                  <a16:creationId xmlns:a16="http://schemas.microsoft.com/office/drawing/2014/main" id="{EFC1103F-6C8E-4E08-8E72-3EEA1FE41B42}"/>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44B7C4B9-C92D-44EE-A944-6E9E129B0190}"/>
              </a:ext>
            </a:extLst>
          </p:cNvPr>
          <p:cNvGrpSpPr/>
          <p:nvPr userDrawn="1"/>
        </p:nvGrpSpPr>
        <p:grpSpPr>
          <a:xfrm rot="16200000" flipV="1">
            <a:off x="10476623" y="-438995"/>
            <a:ext cx="918658" cy="1768081"/>
            <a:chOff x="10208215" y="409493"/>
            <a:chExt cx="644341" cy="752676"/>
          </a:xfrm>
        </p:grpSpPr>
        <p:sp>
          <p:nvSpPr>
            <p:cNvPr id="179" name="Isosceles Triangle 178">
              <a:extLst>
                <a:ext uri="{FF2B5EF4-FFF2-40B4-BE49-F238E27FC236}">
                  <a16:creationId xmlns:a16="http://schemas.microsoft.com/office/drawing/2014/main" id="{F93E7285-7C09-420F-82F1-266986CCB14A}"/>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a:extLst>
                <a:ext uri="{FF2B5EF4-FFF2-40B4-BE49-F238E27FC236}">
                  <a16:creationId xmlns:a16="http://schemas.microsoft.com/office/drawing/2014/main" id="{3831B438-36DF-41C1-957B-174CAAA75B1A}"/>
                </a:ext>
              </a:extLst>
            </p:cNvPr>
            <p:cNvSpPr/>
            <p:nvPr userDrawn="1"/>
          </p:nvSpPr>
          <p:spPr>
            <a:xfrm rot="5400000">
              <a:off x="10504618" y="62458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a:extLst>
                <a:ext uri="{FF2B5EF4-FFF2-40B4-BE49-F238E27FC236}">
                  <a16:creationId xmlns:a16="http://schemas.microsoft.com/office/drawing/2014/main" id="{2567F0D4-587C-4D42-8CF4-D7B18B46BD5C}"/>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a:extLst>
                <a:ext uri="{FF2B5EF4-FFF2-40B4-BE49-F238E27FC236}">
                  <a16:creationId xmlns:a16="http://schemas.microsoft.com/office/drawing/2014/main" id="{B5DC08D3-2FC6-472C-B81E-E9D3C8D63203}"/>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hape 6"/>
          <p:cNvSpPr/>
          <p:nvPr userDrawn="1"/>
        </p:nvSpPr>
        <p:spPr>
          <a:xfrm>
            <a:off x="12191999" y="-52388"/>
            <a:ext cx="1630363" cy="1001623"/>
          </a:xfrm>
          <a:prstGeom prst="rect">
            <a:avLst/>
          </a:prstGeom>
          <a:solidFill>
            <a:srgbClr val="FFFFFF"/>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effectLst/>
            </a:endParaRPr>
          </a:p>
        </p:txBody>
      </p:sp>
      <p:sp>
        <p:nvSpPr>
          <p:cNvPr id="183" name="Shape 12">
            <a:extLst>
              <a:ext uri="{FF2B5EF4-FFF2-40B4-BE49-F238E27FC236}">
                <a16:creationId xmlns:a16="http://schemas.microsoft.com/office/drawing/2014/main" id="{1E97763E-6C98-4574-99B6-3A10AE085C3B}"/>
              </a:ext>
            </a:extLst>
          </p:cNvPr>
          <p:cNvSpPr txBox="1">
            <a:spLocks/>
          </p:cNvSpPr>
          <p:nvPr userDrawn="1"/>
        </p:nvSpPr>
        <p:spPr>
          <a:xfrm>
            <a:off x="7717765" y="5807804"/>
            <a:ext cx="3867844" cy="1433751"/>
          </a:xfrm>
          <a:prstGeom prst="rect">
            <a:avLst/>
          </a:prstGeom>
          <a:ln w="12700">
            <a:miter lim="400000"/>
          </a:ln>
          <a:extLst>
            <a:ext uri="{C572A759-6A51-4108-AA02-DFA0A04FC94B}">
              <ma14:wrappingTextBoxFlag xmlns="" xmlns:ma14="http://schemas.microsoft.com/office/mac/drawingml/2011/main" val="1"/>
            </a:ext>
          </a:extLst>
        </p:spPr>
        <p:txBody>
          <a:bodyPr lIns="127000" tIns="127000" rIns="127000" bIns="127000" anchor="ctr"/>
          <a:lstStyle>
            <a:lvl1pPr defTabSz="410751" eaLnBrk="1" hangingPunct="1">
              <a:defRPr sz="4400" b="1">
                <a:solidFill>
                  <a:srgbClr val="FFFFFF"/>
                </a:solidFill>
                <a:latin typeface="Arial"/>
                <a:ea typeface="+mn-ea"/>
                <a:cs typeface="Arial"/>
                <a:sym typeface="Gill Sans Light"/>
              </a:defRPr>
            </a:lvl1pPr>
            <a:lvl2pPr indent="160729" defTabSz="410751" eaLnBrk="1" hangingPunct="1">
              <a:defRPr sz="4781">
                <a:solidFill>
                  <a:srgbClr val="FFFFFF"/>
                </a:solidFill>
                <a:latin typeface="+mn-lt"/>
                <a:ea typeface="+mn-ea"/>
                <a:cs typeface="+mn-cs"/>
                <a:sym typeface="Gill Sans Light"/>
              </a:defRPr>
            </a:lvl2pPr>
            <a:lvl3pPr indent="321457" defTabSz="410751" eaLnBrk="1" hangingPunct="1">
              <a:defRPr sz="4781">
                <a:solidFill>
                  <a:srgbClr val="FFFFFF"/>
                </a:solidFill>
                <a:latin typeface="+mn-lt"/>
                <a:ea typeface="+mn-ea"/>
                <a:cs typeface="+mn-cs"/>
                <a:sym typeface="Gill Sans Light"/>
              </a:defRPr>
            </a:lvl3pPr>
            <a:lvl4pPr indent="482186" defTabSz="410751" eaLnBrk="1" hangingPunct="1">
              <a:defRPr sz="4781">
                <a:solidFill>
                  <a:srgbClr val="FFFFFF"/>
                </a:solidFill>
                <a:latin typeface="+mn-lt"/>
                <a:ea typeface="+mn-ea"/>
                <a:cs typeface="+mn-cs"/>
                <a:sym typeface="Gill Sans Light"/>
              </a:defRPr>
            </a:lvl4pPr>
            <a:lvl5pPr indent="642915" defTabSz="410751" eaLnBrk="1" hangingPunct="1">
              <a:defRPr sz="4781">
                <a:solidFill>
                  <a:srgbClr val="FFFFFF"/>
                </a:solidFill>
                <a:latin typeface="+mn-lt"/>
                <a:ea typeface="+mn-ea"/>
                <a:cs typeface="+mn-cs"/>
                <a:sym typeface="Gill Sans Light"/>
              </a:defRPr>
            </a:lvl5pPr>
            <a:lvl6pPr indent="803643" defTabSz="410751" eaLnBrk="1" hangingPunct="1">
              <a:defRPr sz="4781">
                <a:solidFill>
                  <a:srgbClr val="FFFFFF"/>
                </a:solidFill>
                <a:latin typeface="+mn-lt"/>
                <a:ea typeface="+mn-ea"/>
                <a:cs typeface="+mn-cs"/>
                <a:sym typeface="Gill Sans Light"/>
              </a:defRPr>
            </a:lvl6pPr>
            <a:lvl7pPr indent="964372" defTabSz="410751" eaLnBrk="1" hangingPunct="1">
              <a:defRPr sz="4781">
                <a:solidFill>
                  <a:srgbClr val="FFFFFF"/>
                </a:solidFill>
                <a:latin typeface="+mn-lt"/>
                <a:ea typeface="+mn-ea"/>
                <a:cs typeface="+mn-cs"/>
                <a:sym typeface="Gill Sans Light"/>
              </a:defRPr>
            </a:lvl7pPr>
            <a:lvl8pPr indent="1125101" defTabSz="410751" eaLnBrk="1" hangingPunct="1">
              <a:defRPr sz="4781">
                <a:solidFill>
                  <a:srgbClr val="FFFFFF"/>
                </a:solidFill>
                <a:latin typeface="+mn-lt"/>
                <a:ea typeface="+mn-ea"/>
                <a:cs typeface="+mn-cs"/>
                <a:sym typeface="Gill Sans Light"/>
              </a:defRPr>
            </a:lvl8pPr>
            <a:lvl9pPr indent="1285829" defTabSz="410751" eaLnBrk="1" hangingPunct="1">
              <a:defRPr sz="4781">
                <a:solidFill>
                  <a:srgbClr val="FFFFFF"/>
                </a:solidFill>
                <a:latin typeface="+mn-lt"/>
                <a:ea typeface="+mn-ea"/>
                <a:cs typeface="+mn-cs"/>
                <a:sym typeface="Gill Sans Light"/>
              </a:defRPr>
            </a:lvl9pPr>
          </a:lstStyle>
          <a:p>
            <a:pPr algn="r">
              <a:defRPr sz="1800">
                <a:solidFill>
                  <a:srgbClr val="000000"/>
                </a:solidFill>
              </a:defRPr>
            </a:pPr>
            <a:r>
              <a:rPr lang="en-US" sz="1800" b="1">
                <a:solidFill>
                  <a:schemeClr val="tx1"/>
                </a:solidFill>
              </a:rPr>
              <a:t>Reconfigurable Computing</a:t>
            </a:r>
          </a:p>
          <a:p>
            <a:pPr algn="r">
              <a:defRPr sz="1800">
                <a:solidFill>
                  <a:srgbClr val="000000"/>
                </a:solidFill>
              </a:defRPr>
            </a:pPr>
            <a:r>
              <a:rPr lang="en-US" sz="1400" b="1">
                <a:solidFill>
                  <a:srgbClr val="BDA4E6"/>
                </a:solidFill>
              </a:rPr>
              <a:t>November 22, 2019</a:t>
            </a:r>
          </a:p>
        </p:txBody>
      </p:sp>
      <p:grpSp>
        <p:nvGrpSpPr>
          <p:cNvPr id="27" name="Group 26">
            <a:extLst>
              <a:ext uri="{FF2B5EF4-FFF2-40B4-BE49-F238E27FC236}">
                <a16:creationId xmlns:a16="http://schemas.microsoft.com/office/drawing/2014/main" id="{2A706DB5-958A-451B-A00B-B31AAC73DD40}"/>
              </a:ext>
            </a:extLst>
          </p:cNvPr>
          <p:cNvGrpSpPr/>
          <p:nvPr userDrawn="1"/>
        </p:nvGrpSpPr>
        <p:grpSpPr>
          <a:xfrm rot="16200000" flipV="1">
            <a:off x="9598767" y="-439022"/>
            <a:ext cx="918649" cy="1768081"/>
            <a:chOff x="10208215" y="409493"/>
            <a:chExt cx="644333" cy="752676"/>
          </a:xfrm>
        </p:grpSpPr>
        <p:sp>
          <p:nvSpPr>
            <p:cNvPr id="28" name="Isosceles Triangle 27">
              <a:extLst>
                <a:ext uri="{FF2B5EF4-FFF2-40B4-BE49-F238E27FC236}">
                  <a16:creationId xmlns:a16="http://schemas.microsoft.com/office/drawing/2014/main" id="{B9FC4AA5-0DAD-4094-9AB8-E181D9E1DB63}"/>
                </a:ext>
              </a:extLst>
            </p:cNvPr>
            <p:cNvSpPr/>
            <p:nvPr userDrawn="1"/>
          </p:nvSpPr>
          <p:spPr>
            <a:xfrm rot="16200000">
              <a:off x="10504610" y="43526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5375AC5D-BE51-4768-8DCF-1607B14FA6BA}"/>
                </a:ext>
              </a:extLst>
            </p:cNvPr>
            <p:cNvSpPr/>
            <p:nvPr userDrawn="1"/>
          </p:nvSpPr>
          <p:spPr>
            <a:xfrm rot="5400000">
              <a:off x="10504609" y="6221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6FD25F83-D058-4016-8B29-C48CF67B6282}"/>
                </a:ext>
              </a:extLst>
            </p:cNvPr>
            <p:cNvSpPr/>
            <p:nvPr userDrawn="1"/>
          </p:nvSpPr>
          <p:spPr>
            <a:xfrm rot="16200000">
              <a:off x="10182443" y="62211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4D4396AA-49CE-47E4-B904-4A9F636A025A}"/>
                </a:ext>
              </a:extLst>
            </p:cNvPr>
            <p:cNvSpPr/>
            <p:nvPr userDrawn="1"/>
          </p:nvSpPr>
          <p:spPr>
            <a:xfrm rot="5400000">
              <a:off x="10179812" y="811600"/>
              <a:ext cx="378972"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7F2A933-698A-4AF4-9EA9-2C44A3B08EB7}"/>
              </a:ext>
            </a:extLst>
          </p:cNvPr>
          <p:cNvGrpSpPr/>
          <p:nvPr userDrawn="1"/>
        </p:nvGrpSpPr>
        <p:grpSpPr>
          <a:xfrm rot="16200000" flipV="1">
            <a:off x="8714730" y="-439012"/>
            <a:ext cx="918658" cy="1768081"/>
            <a:chOff x="10208215" y="409493"/>
            <a:chExt cx="644341" cy="752676"/>
          </a:xfrm>
        </p:grpSpPr>
        <p:sp>
          <p:nvSpPr>
            <p:cNvPr id="33" name="Isosceles Triangle 32">
              <a:extLst>
                <a:ext uri="{FF2B5EF4-FFF2-40B4-BE49-F238E27FC236}">
                  <a16:creationId xmlns:a16="http://schemas.microsoft.com/office/drawing/2014/main" id="{7C586271-D0F3-4667-8B90-CD907CBC57C0}"/>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460A2B0D-49E5-4137-B3DB-C56CBBB72426}"/>
                </a:ext>
              </a:extLst>
            </p:cNvPr>
            <p:cNvSpPr/>
            <p:nvPr userDrawn="1"/>
          </p:nvSpPr>
          <p:spPr>
            <a:xfrm rot="5400000">
              <a:off x="10504618" y="62458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545A3713-EAA2-40AA-84D5-46602BAE113B}"/>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19BCCF99-56FE-4E32-BE15-0DE627427515}"/>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B34BA4B-2097-4F50-B090-EFB10B9151EE}"/>
              </a:ext>
            </a:extLst>
          </p:cNvPr>
          <p:cNvGrpSpPr/>
          <p:nvPr userDrawn="1"/>
        </p:nvGrpSpPr>
        <p:grpSpPr>
          <a:xfrm rot="16200000" flipV="1">
            <a:off x="7848813" y="-445427"/>
            <a:ext cx="918649" cy="1768081"/>
            <a:chOff x="10208215" y="409493"/>
            <a:chExt cx="644333" cy="752676"/>
          </a:xfrm>
        </p:grpSpPr>
        <p:sp>
          <p:nvSpPr>
            <p:cNvPr id="38" name="Isosceles Triangle 37">
              <a:extLst>
                <a:ext uri="{FF2B5EF4-FFF2-40B4-BE49-F238E27FC236}">
                  <a16:creationId xmlns:a16="http://schemas.microsoft.com/office/drawing/2014/main" id="{A08233F7-D738-45E1-86BE-723DD44872DB}"/>
                </a:ext>
              </a:extLst>
            </p:cNvPr>
            <p:cNvSpPr/>
            <p:nvPr userDrawn="1"/>
          </p:nvSpPr>
          <p:spPr>
            <a:xfrm rot="16200000">
              <a:off x="10504610" y="43526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EDCEED5E-208F-4062-997E-6E8831891809}"/>
                </a:ext>
              </a:extLst>
            </p:cNvPr>
            <p:cNvSpPr/>
            <p:nvPr userDrawn="1"/>
          </p:nvSpPr>
          <p:spPr>
            <a:xfrm rot="5400000">
              <a:off x="10504609" y="6221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B70D8917-ACB2-402F-BA84-79A47D4266A6}"/>
                </a:ext>
              </a:extLst>
            </p:cNvPr>
            <p:cNvSpPr/>
            <p:nvPr userDrawn="1"/>
          </p:nvSpPr>
          <p:spPr>
            <a:xfrm rot="16200000">
              <a:off x="10182443" y="62211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D5E6BDE4-4782-4048-8830-3CAFDB506AF8}"/>
                </a:ext>
              </a:extLst>
            </p:cNvPr>
            <p:cNvSpPr/>
            <p:nvPr userDrawn="1"/>
          </p:nvSpPr>
          <p:spPr>
            <a:xfrm rot="5400000">
              <a:off x="10179812" y="811600"/>
              <a:ext cx="378972"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965123C6-2A86-4650-8DE2-976ADD49A813}"/>
              </a:ext>
            </a:extLst>
          </p:cNvPr>
          <p:cNvGrpSpPr/>
          <p:nvPr userDrawn="1"/>
        </p:nvGrpSpPr>
        <p:grpSpPr>
          <a:xfrm rot="16200000" flipV="1">
            <a:off x="6964776" y="-445417"/>
            <a:ext cx="918658" cy="1768081"/>
            <a:chOff x="10208215" y="409493"/>
            <a:chExt cx="644341" cy="752676"/>
          </a:xfrm>
        </p:grpSpPr>
        <p:sp>
          <p:nvSpPr>
            <p:cNvPr id="43" name="Isosceles Triangle 42">
              <a:extLst>
                <a:ext uri="{FF2B5EF4-FFF2-40B4-BE49-F238E27FC236}">
                  <a16:creationId xmlns:a16="http://schemas.microsoft.com/office/drawing/2014/main" id="{F6E88AFB-6B21-452E-AE1A-11B6237C17B7}"/>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BDB67139-BE8D-4290-A401-85FA1766369C}"/>
                </a:ext>
              </a:extLst>
            </p:cNvPr>
            <p:cNvSpPr/>
            <p:nvPr userDrawn="1"/>
          </p:nvSpPr>
          <p:spPr>
            <a:xfrm rot="5400000">
              <a:off x="10504618" y="62458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A2A729C3-A409-42BC-A6F3-A6E151236132}"/>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D29462C8-D1C3-45D4-BAE5-63B138BC4BB0}"/>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CDA27570-F6C8-4B65-BE63-AF86B4ABC4B3}"/>
              </a:ext>
            </a:extLst>
          </p:cNvPr>
          <p:cNvGrpSpPr/>
          <p:nvPr userDrawn="1"/>
        </p:nvGrpSpPr>
        <p:grpSpPr>
          <a:xfrm rot="16200000" flipV="1">
            <a:off x="6102267" y="-445440"/>
            <a:ext cx="918649" cy="1768081"/>
            <a:chOff x="10208215" y="409493"/>
            <a:chExt cx="644333" cy="752676"/>
          </a:xfrm>
        </p:grpSpPr>
        <p:sp>
          <p:nvSpPr>
            <p:cNvPr id="48" name="Isosceles Triangle 47">
              <a:extLst>
                <a:ext uri="{FF2B5EF4-FFF2-40B4-BE49-F238E27FC236}">
                  <a16:creationId xmlns:a16="http://schemas.microsoft.com/office/drawing/2014/main" id="{A1ACB21F-93E7-4EC6-BD5C-EB6C41416E2B}"/>
                </a:ext>
              </a:extLst>
            </p:cNvPr>
            <p:cNvSpPr/>
            <p:nvPr userDrawn="1"/>
          </p:nvSpPr>
          <p:spPr>
            <a:xfrm rot="16200000">
              <a:off x="10504610" y="43526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FE13F6C5-F7ED-4C52-A098-31A7BBDB7AF5}"/>
                </a:ext>
              </a:extLst>
            </p:cNvPr>
            <p:cNvSpPr/>
            <p:nvPr userDrawn="1"/>
          </p:nvSpPr>
          <p:spPr>
            <a:xfrm rot="5400000">
              <a:off x="10504609" y="6221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B58E0AC3-9438-4200-81A8-A4C742992DB8}"/>
                </a:ext>
              </a:extLst>
            </p:cNvPr>
            <p:cNvSpPr/>
            <p:nvPr userDrawn="1"/>
          </p:nvSpPr>
          <p:spPr>
            <a:xfrm rot="16200000">
              <a:off x="10182443" y="62211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5A69F8B3-0F5B-45F6-AB47-5BA35DDCBACC}"/>
                </a:ext>
              </a:extLst>
            </p:cNvPr>
            <p:cNvSpPr/>
            <p:nvPr userDrawn="1"/>
          </p:nvSpPr>
          <p:spPr>
            <a:xfrm rot="5400000">
              <a:off x="10179812" y="811600"/>
              <a:ext cx="378972"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11900918-ED23-4AC5-B6A7-B8FBF31E383C}"/>
              </a:ext>
            </a:extLst>
          </p:cNvPr>
          <p:cNvGrpSpPr/>
          <p:nvPr userDrawn="1"/>
        </p:nvGrpSpPr>
        <p:grpSpPr>
          <a:xfrm rot="16200000" flipV="1">
            <a:off x="5218230" y="-445430"/>
            <a:ext cx="918658" cy="1768081"/>
            <a:chOff x="10208215" y="409493"/>
            <a:chExt cx="644341" cy="752676"/>
          </a:xfrm>
        </p:grpSpPr>
        <p:sp>
          <p:nvSpPr>
            <p:cNvPr id="53" name="Isosceles Triangle 52">
              <a:extLst>
                <a:ext uri="{FF2B5EF4-FFF2-40B4-BE49-F238E27FC236}">
                  <a16:creationId xmlns:a16="http://schemas.microsoft.com/office/drawing/2014/main" id="{C033270F-D683-4298-B7D4-E09120E4F6A2}"/>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4749A5D6-3607-423A-8F0B-83A2A560ABBB}"/>
                </a:ext>
              </a:extLst>
            </p:cNvPr>
            <p:cNvSpPr/>
            <p:nvPr userDrawn="1"/>
          </p:nvSpPr>
          <p:spPr>
            <a:xfrm rot="5400000">
              <a:off x="10504618" y="62458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23935803-8EB5-415B-8863-21C1B68CA529}"/>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2DD1FE69-CCB7-4CD9-9EC8-1F71091F896E}"/>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2ABD22A0-CBBD-437D-90AE-3C3185F0A83A}"/>
              </a:ext>
            </a:extLst>
          </p:cNvPr>
          <p:cNvGrpSpPr/>
          <p:nvPr userDrawn="1"/>
        </p:nvGrpSpPr>
        <p:grpSpPr>
          <a:xfrm rot="16200000" flipV="1">
            <a:off x="4334195" y="-445442"/>
            <a:ext cx="918649" cy="1768081"/>
            <a:chOff x="10208215" y="409493"/>
            <a:chExt cx="644333" cy="752676"/>
          </a:xfrm>
        </p:grpSpPr>
        <p:sp>
          <p:nvSpPr>
            <p:cNvPr id="68" name="Isosceles Triangle 67">
              <a:extLst>
                <a:ext uri="{FF2B5EF4-FFF2-40B4-BE49-F238E27FC236}">
                  <a16:creationId xmlns:a16="http://schemas.microsoft.com/office/drawing/2014/main" id="{05EC9E9E-AC37-459B-8105-C06C0D543E7B}"/>
                </a:ext>
              </a:extLst>
            </p:cNvPr>
            <p:cNvSpPr/>
            <p:nvPr userDrawn="1"/>
          </p:nvSpPr>
          <p:spPr>
            <a:xfrm rot="16200000">
              <a:off x="10504610" y="43526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A1066AFE-4A23-438E-8840-CEF0BCA97953}"/>
                </a:ext>
              </a:extLst>
            </p:cNvPr>
            <p:cNvSpPr/>
            <p:nvPr userDrawn="1"/>
          </p:nvSpPr>
          <p:spPr>
            <a:xfrm rot="5400000">
              <a:off x="10504609" y="6221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FBEC449D-0295-4276-80F4-6E989215B473}"/>
                </a:ext>
              </a:extLst>
            </p:cNvPr>
            <p:cNvSpPr/>
            <p:nvPr userDrawn="1"/>
          </p:nvSpPr>
          <p:spPr>
            <a:xfrm rot="16200000">
              <a:off x="10182443" y="62211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F862ABB4-57D4-46E5-843F-5217CF2964EE}"/>
                </a:ext>
              </a:extLst>
            </p:cNvPr>
            <p:cNvSpPr/>
            <p:nvPr userDrawn="1"/>
          </p:nvSpPr>
          <p:spPr>
            <a:xfrm rot="5400000">
              <a:off x="10179812" y="811600"/>
              <a:ext cx="378972"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D6DDE311-7A9C-40E3-8352-396719D3B95A}"/>
              </a:ext>
            </a:extLst>
          </p:cNvPr>
          <p:cNvGrpSpPr/>
          <p:nvPr userDrawn="1"/>
        </p:nvGrpSpPr>
        <p:grpSpPr>
          <a:xfrm rot="16200000" flipV="1">
            <a:off x="3450158" y="-445432"/>
            <a:ext cx="918658" cy="1768081"/>
            <a:chOff x="10208215" y="409493"/>
            <a:chExt cx="644341" cy="752676"/>
          </a:xfrm>
        </p:grpSpPr>
        <p:sp>
          <p:nvSpPr>
            <p:cNvPr id="73" name="Isosceles Triangle 72">
              <a:extLst>
                <a:ext uri="{FF2B5EF4-FFF2-40B4-BE49-F238E27FC236}">
                  <a16:creationId xmlns:a16="http://schemas.microsoft.com/office/drawing/2014/main" id="{30301232-B630-408A-9A45-3D48D88F3886}"/>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77BF786C-D1DB-47F3-A0A8-B06BBC69880B}"/>
                </a:ext>
              </a:extLst>
            </p:cNvPr>
            <p:cNvSpPr/>
            <p:nvPr userDrawn="1"/>
          </p:nvSpPr>
          <p:spPr>
            <a:xfrm rot="5400000">
              <a:off x="10504618" y="62458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7FF89AEB-0336-4931-A6DF-F08A05CD7A25}"/>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CD921BB7-6040-40A8-B9A3-100A65CDB8B1}"/>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F3077248-779D-4A96-AA8F-4C675A2BAE35}"/>
              </a:ext>
            </a:extLst>
          </p:cNvPr>
          <p:cNvGrpSpPr/>
          <p:nvPr userDrawn="1"/>
        </p:nvGrpSpPr>
        <p:grpSpPr>
          <a:xfrm rot="16200000" flipV="1">
            <a:off x="2570989" y="-445467"/>
            <a:ext cx="918649" cy="1768081"/>
            <a:chOff x="10208215" y="409493"/>
            <a:chExt cx="644333" cy="752676"/>
          </a:xfrm>
        </p:grpSpPr>
        <p:sp>
          <p:nvSpPr>
            <p:cNvPr id="78" name="Isosceles Triangle 77">
              <a:extLst>
                <a:ext uri="{FF2B5EF4-FFF2-40B4-BE49-F238E27FC236}">
                  <a16:creationId xmlns:a16="http://schemas.microsoft.com/office/drawing/2014/main" id="{116E6E1C-0F30-4D6F-82EF-6FA1DE256241}"/>
                </a:ext>
              </a:extLst>
            </p:cNvPr>
            <p:cNvSpPr/>
            <p:nvPr userDrawn="1"/>
          </p:nvSpPr>
          <p:spPr>
            <a:xfrm rot="16200000">
              <a:off x="10504610" y="43526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EAB739F2-7BB0-4F24-BF0D-5D92E6F52B38}"/>
                </a:ext>
              </a:extLst>
            </p:cNvPr>
            <p:cNvSpPr/>
            <p:nvPr userDrawn="1"/>
          </p:nvSpPr>
          <p:spPr>
            <a:xfrm rot="5400000">
              <a:off x="10504609" y="6221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58A6A12B-B857-4AD5-A7F6-2DC11C7B5659}"/>
                </a:ext>
              </a:extLst>
            </p:cNvPr>
            <p:cNvSpPr/>
            <p:nvPr userDrawn="1"/>
          </p:nvSpPr>
          <p:spPr>
            <a:xfrm rot="16200000">
              <a:off x="10182443" y="62211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E2B8EFA8-7FCC-4788-BCA3-58B668E1148F}"/>
                </a:ext>
              </a:extLst>
            </p:cNvPr>
            <p:cNvSpPr/>
            <p:nvPr userDrawn="1"/>
          </p:nvSpPr>
          <p:spPr>
            <a:xfrm rot="5400000">
              <a:off x="10179812" y="811600"/>
              <a:ext cx="378972"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14D51E86-6E46-4541-9BAC-69E8B4538E2E}"/>
              </a:ext>
            </a:extLst>
          </p:cNvPr>
          <p:cNvGrpSpPr/>
          <p:nvPr userDrawn="1"/>
        </p:nvGrpSpPr>
        <p:grpSpPr>
          <a:xfrm rot="16200000" flipV="1">
            <a:off x="1686952" y="-445457"/>
            <a:ext cx="918658" cy="1768081"/>
            <a:chOff x="10208215" y="409493"/>
            <a:chExt cx="644341" cy="752676"/>
          </a:xfrm>
        </p:grpSpPr>
        <p:sp>
          <p:nvSpPr>
            <p:cNvPr id="83" name="Isosceles Triangle 82">
              <a:extLst>
                <a:ext uri="{FF2B5EF4-FFF2-40B4-BE49-F238E27FC236}">
                  <a16:creationId xmlns:a16="http://schemas.microsoft.com/office/drawing/2014/main" id="{337C7094-3FDD-429F-835A-76E90C8CE3D9}"/>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95F22837-A7FB-490F-96F2-03FAF6647F67}"/>
                </a:ext>
              </a:extLst>
            </p:cNvPr>
            <p:cNvSpPr/>
            <p:nvPr userDrawn="1"/>
          </p:nvSpPr>
          <p:spPr>
            <a:xfrm rot="5400000">
              <a:off x="10504618" y="62458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3A084D3B-27C1-4E71-A014-105256CBE15C}"/>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7C5C06DB-1909-43EC-9204-018D79176452}"/>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AC72D7FA-0FC4-4E4D-99C9-912B0D118EF3}"/>
              </a:ext>
            </a:extLst>
          </p:cNvPr>
          <p:cNvGrpSpPr/>
          <p:nvPr userDrawn="1"/>
        </p:nvGrpSpPr>
        <p:grpSpPr>
          <a:xfrm rot="16200000" flipV="1">
            <a:off x="811532" y="-439025"/>
            <a:ext cx="918649" cy="1768081"/>
            <a:chOff x="10208215" y="409493"/>
            <a:chExt cx="644333" cy="752676"/>
          </a:xfrm>
        </p:grpSpPr>
        <p:sp>
          <p:nvSpPr>
            <p:cNvPr id="88" name="Isosceles Triangle 87">
              <a:extLst>
                <a:ext uri="{FF2B5EF4-FFF2-40B4-BE49-F238E27FC236}">
                  <a16:creationId xmlns:a16="http://schemas.microsoft.com/office/drawing/2014/main" id="{FA360DCF-D8CC-416A-8E5F-EC50E9C74639}"/>
                </a:ext>
              </a:extLst>
            </p:cNvPr>
            <p:cNvSpPr/>
            <p:nvPr userDrawn="1"/>
          </p:nvSpPr>
          <p:spPr>
            <a:xfrm rot="16200000">
              <a:off x="10504610" y="43526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64429EA3-ADB9-499F-87AC-EDE1DDAEE4D3}"/>
                </a:ext>
              </a:extLst>
            </p:cNvPr>
            <p:cNvSpPr/>
            <p:nvPr userDrawn="1"/>
          </p:nvSpPr>
          <p:spPr>
            <a:xfrm rot="5400000">
              <a:off x="10504609" y="6221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a:extLst>
                <a:ext uri="{FF2B5EF4-FFF2-40B4-BE49-F238E27FC236}">
                  <a16:creationId xmlns:a16="http://schemas.microsoft.com/office/drawing/2014/main" id="{1F817801-53C7-47AC-AA33-FB746D43D17D}"/>
                </a:ext>
              </a:extLst>
            </p:cNvPr>
            <p:cNvSpPr/>
            <p:nvPr userDrawn="1"/>
          </p:nvSpPr>
          <p:spPr>
            <a:xfrm rot="16200000">
              <a:off x="10182443" y="62211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a:extLst>
                <a:ext uri="{FF2B5EF4-FFF2-40B4-BE49-F238E27FC236}">
                  <a16:creationId xmlns:a16="http://schemas.microsoft.com/office/drawing/2014/main" id="{C868F042-7E5B-40E5-9370-F97230F8A689}"/>
                </a:ext>
              </a:extLst>
            </p:cNvPr>
            <p:cNvSpPr/>
            <p:nvPr userDrawn="1"/>
          </p:nvSpPr>
          <p:spPr>
            <a:xfrm rot="5400000">
              <a:off x="10179812" y="811600"/>
              <a:ext cx="378972"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E35AC64F-AF01-4120-B7C8-F2C10679639F}"/>
              </a:ext>
            </a:extLst>
          </p:cNvPr>
          <p:cNvGrpSpPr/>
          <p:nvPr userDrawn="1"/>
        </p:nvGrpSpPr>
        <p:grpSpPr>
          <a:xfrm rot="16200000" flipV="1">
            <a:off x="-72505" y="-439015"/>
            <a:ext cx="918658" cy="1768081"/>
            <a:chOff x="10208215" y="409493"/>
            <a:chExt cx="644341" cy="752676"/>
          </a:xfrm>
        </p:grpSpPr>
        <p:sp>
          <p:nvSpPr>
            <p:cNvPr id="93" name="Isosceles Triangle 92">
              <a:extLst>
                <a:ext uri="{FF2B5EF4-FFF2-40B4-BE49-F238E27FC236}">
                  <a16:creationId xmlns:a16="http://schemas.microsoft.com/office/drawing/2014/main" id="{DFDDFEB8-5715-4C4C-A455-A4C0FE9452D5}"/>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a:extLst>
                <a:ext uri="{FF2B5EF4-FFF2-40B4-BE49-F238E27FC236}">
                  <a16:creationId xmlns:a16="http://schemas.microsoft.com/office/drawing/2014/main" id="{C5A112C7-8104-4E78-8F4B-9B21D7DA7C79}"/>
                </a:ext>
              </a:extLst>
            </p:cNvPr>
            <p:cNvSpPr/>
            <p:nvPr userDrawn="1"/>
          </p:nvSpPr>
          <p:spPr>
            <a:xfrm rot="5400000">
              <a:off x="10504618" y="62458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65E9C00E-0508-4CB4-BE59-BA2B64722C07}"/>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C0792DD9-8B47-4EE0-A415-AFD29B0ED1A3}"/>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591A8C2C-48E7-4762-BEA7-DDCE2E1B4849}"/>
              </a:ext>
            </a:extLst>
          </p:cNvPr>
          <p:cNvGrpSpPr/>
          <p:nvPr userDrawn="1"/>
        </p:nvGrpSpPr>
        <p:grpSpPr>
          <a:xfrm rot="16200000" flipV="1">
            <a:off x="-941350" y="-439038"/>
            <a:ext cx="918649" cy="1768081"/>
            <a:chOff x="10208215" y="409493"/>
            <a:chExt cx="644333" cy="752676"/>
          </a:xfrm>
        </p:grpSpPr>
        <p:sp>
          <p:nvSpPr>
            <p:cNvPr id="100" name="Isosceles Triangle 99">
              <a:extLst>
                <a:ext uri="{FF2B5EF4-FFF2-40B4-BE49-F238E27FC236}">
                  <a16:creationId xmlns:a16="http://schemas.microsoft.com/office/drawing/2014/main" id="{221DB37C-C04E-4766-A227-2F1801B739E2}"/>
                </a:ext>
              </a:extLst>
            </p:cNvPr>
            <p:cNvSpPr/>
            <p:nvPr userDrawn="1"/>
          </p:nvSpPr>
          <p:spPr>
            <a:xfrm rot="16200000">
              <a:off x="10504610" y="435266"/>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a:extLst>
                <a:ext uri="{FF2B5EF4-FFF2-40B4-BE49-F238E27FC236}">
                  <a16:creationId xmlns:a16="http://schemas.microsoft.com/office/drawing/2014/main" id="{8D27102B-D75D-415B-9D9B-A599C6782508}"/>
                </a:ext>
              </a:extLst>
            </p:cNvPr>
            <p:cNvSpPr/>
            <p:nvPr userDrawn="1"/>
          </p:nvSpPr>
          <p:spPr>
            <a:xfrm rot="5400000">
              <a:off x="10504609" y="622121"/>
              <a:ext cx="373711" cy="322165"/>
            </a:xfrm>
            <a:prstGeom prst="triangle">
              <a:avLst/>
            </a:prstGeom>
            <a:solidFill>
              <a:srgbClr val="5A2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B6BB37B2-15FA-4352-83B1-DB7A05533DF5}"/>
                </a:ext>
              </a:extLst>
            </p:cNvPr>
            <p:cNvSpPr/>
            <p:nvPr userDrawn="1"/>
          </p:nvSpPr>
          <p:spPr>
            <a:xfrm rot="16200000">
              <a:off x="10182443" y="622118"/>
              <a:ext cx="373711"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3CA67A55-CFE5-4B54-BF3B-716C01A55582}"/>
                </a:ext>
              </a:extLst>
            </p:cNvPr>
            <p:cNvSpPr/>
            <p:nvPr userDrawn="1"/>
          </p:nvSpPr>
          <p:spPr>
            <a:xfrm rot="5400000">
              <a:off x="10179812" y="811600"/>
              <a:ext cx="378972" cy="322165"/>
            </a:xfrm>
            <a:prstGeom prst="triangle">
              <a:avLst/>
            </a:prstGeom>
            <a:solidFill>
              <a:srgbClr val="BDA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E82E92B1-BB65-4949-AAEE-459BE7C01710}"/>
              </a:ext>
            </a:extLst>
          </p:cNvPr>
          <p:cNvGrpSpPr/>
          <p:nvPr userDrawn="1"/>
        </p:nvGrpSpPr>
        <p:grpSpPr>
          <a:xfrm rot="16200000" flipV="1">
            <a:off x="-1825387" y="-439028"/>
            <a:ext cx="918658" cy="1768081"/>
            <a:chOff x="10208215" y="409493"/>
            <a:chExt cx="644341" cy="752676"/>
          </a:xfrm>
        </p:grpSpPr>
        <p:sp>
          <p:nvSpPr>
            <p:cNvPr id="105" name="Isosceles Triangle 104">
              <a:extLst>
                <a:ext uri="{FF2B5EF4-FFF2-40B4-BE49-F238E27FC236}">
                  <a16:creationId xmlns:a16="http://schemas.microsoft.com/office/drawing/2014/main" id="{D80964BA-645A-4E2A-ABE4-CF4E2E07549B}"/>
                </a:ext>
              </a:extLst>
            </p:cNvPr>
            <p:cNvSpPr/>
            <p:nvPr userDrawn="1"/>
          </p:nvSpPr>
          <p:spPr>
            <a:xfrm rot="16200000">
              <a:off x="10504610" y="435266"/>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3293C24B-FCF7-4BF1-B1DE-8513FBCAE7BE}"/>
                </a:ext>
              </a:extLst>
            </p:cNvPr>
            <p:cNvSpPr/>
            <p:nvPr userDrawn="1"/>
          </p:nvSpPr>
          <p:spPr>
            <a:xfrm rot="5400000">
              <a:off x="10504618" y="624580"/>
              <a:ext cx="373711" cy="322165"/>
            </a:xfrm>
            <a:prstGeom prst="triangle">
              <a:avLst/>
            </a:prstGeom>
            <a:solidFill>
              <a:srgbClr val="A07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a:extLst>
                <a:ext uri="{FF2B5EF4-FFF2-40B4-BE49-F238E27FC236}">
                  <a16:creationId xmlns:a16="http://schemas.microsoft.com/office/drawing/2014/main" id="{D7A9A175-D52A-4A9D-9EE7-F54A027050F7}"/>
                </a:ext>
              </a:extLst>
            </p:cNvPr>
            <p:cNvSpPr/>
            <p:nvPr userDrawn="1"/>
          </p:nvSpPr>
          <p:spPr>
            <a:xfrm rot="16200000">
              <a:off x="10182443" y="622118"/>
              <a:ext cx="373711"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a:extLst>
                <a:ext uri="{FF2B5EF4-FFF2-40B4-BE49-F238E27FC236}">
                  <a16:creationId xmlns:a16="http://schemas.microsoft.com/office/drawing/2014/main" id="{A1296B77-10AF-41C7-B018-43EB9ED2C4B3}"/>
                </a:ext>
              </a:extLst>
            </p:cNvPr>
            <p:cNvSpPr/>
            <p:nvPr userDrawn="1"/>
          </p:nvSpPr>
          <p:spPr>
            <a:xfrm rot="5400000">
              <a:off x="10179812" y="811600"/>
              <a:ext cx="378972" cy="322165"/>
            </a:xfrm>
            <a:prstGeom prst="triangle">
              <a:avLst/>
            </a:prstGeom>
            <a:solidFill>
              <a:srgbClr val="8151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Shape 6">
            <a:extLst>
              <a:ext uri="{FF2B5EF4-FFF2-40B4-BE49-F238E27FC236}">
                <a16:creationId xmlns:a16="http://schemas.microsoft.com/office/drawing/2014/main" id="{112E3E8F-2179-45C8-84F1-3AF8667A86AE}"/>
              </a:ext>
            </a:extLst>
          </p:cNvPr>
          <p:cNvSpPr/>
          <p:nvPr userDrawn="1"/>
        </p:nvSpPr>
        <p:spPr>
          <a:xfrm>
            <a:off x="-1621986" y="-42937"/>
            <a:ext cx="1630363" cy="1001623"/>
          </a:xfrm>
          <a:prstGeom prst="rect">
            <a:avLst/>
          </a:prstGeom>
          <a:solidFill>
            <a:srgbClr val="FFFFFF"/>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effectLst/>
            </a:endParaRPr>
          </a:p>
        </p:txBody>
      </p:sp>
    </p:spTree>
    <p:extLst>
      <p:ext uri="{BB962C8B-B14F-4D97-AF65-F5344CB8AC3E}">
        <p14:creationId xmlns:p14="http://schemas.microsoft.com/office/powerpoint/2010/main" val="534329308"/>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81" r:id="rId3"/>
    <p:sldLayoutId id="2147483678" r:id="rId4"/>
    <p:sldLayoutId id="2147483683" r:id="rId5"/>
  </p:sldLayoutIdLst>
  <p:transition spd="med"/>
  <p:hf hdr="0" ftr="0" dt="0"/>
  <p:txStyles>
    <p:titleStyle>
      <a:lvl1pPr defTabSz="410751" eaLnBrk="1" hangingPunct="1">
        <a:defRPr sz="4400" b="1">
          <a:solidFill>
            <a:srgbClr val="FFFFFF"/>
          </a:solidFill>
          <a:latin typeface="Arial"/>
          <a:ea typeface="+mn-ea"/>
          <a:cs typeface="Arial"/>
          <a:sym typeface="Gill Sans Light"/>
        </a:defRPr>
      </a:lvl1pPr>
      <a:lvl2pPr indent="160729" defTabSz="410751" eaLnBrk="1" hangingPunct="1">
        <a:defRPr sz="4781">
          <a:solidFill>
            <a:srgbClr val="FFFFFF"/>
          </a:solidFill>
          <a:latin typeface="+mn-lt"/>
          <a:ea typeface="+mn-ea"/>
          <a:cs typeface="+mn-cs"/>
          <a:sym typeface="Gill Sans Light"/>
        </a:defRPr>
      </a:lvl2pPr>
      <a:lvl3pPr indent="321457" defTabSz="410751" eaLnBrk="1" hangingPunct="1">
        <a:defRPr sz="4781">
          <a:solidFill>
            <a:srgbClr val="FFFFFF"/>
          </a:solidFill>
          <a:latin typeface="+mn-lt"/>
          <a:ea typeface="+mn-ea"/>
          <a:cs typeface="+mn-cs"/>
          <a:sym typeface="Gill Sans Light"/>
        </a:defRPr>
      </a:lvl3pPr>
      <a:lvl4pPr indent="482186" defTabSz="410751" eaLnBrk="1" hangingPunct="1">
        <a:defRPr sz="4781">
          <a:solidFill>
            <a:srgbClr val="FFFFFF"/>
          </a:solidFill>
          <a:latin typeface="+mn-lt"/>
          <a:ea typeface="+mn-ea"/>
          <a:cs typeface="+mn-cs"/>
          <a:sym typeface="Gill Sans Light"/>
        </a:defRPr>
      </a:lvl4pPr>
      <a:lvl5pPr indent="642915" defTabSz="410751" eaLnBrk="1" hangingPunct="1">
        <a:defRPr sz="4781">
          <a:solidFill>
            <a:srgbClr val="FFFFFF"/>
          </a:solidFill>
          <a:latin typeface="+mn-lt"/>
          <a:ea typeface="+mn-ea"/>
          <a:cs typeface="+mn-cs"/>
          <a:sym typeface="Gill Sans Light"/>
        </a:defRPr>
      </a:lvl5pPr>
      <a:lvl6pPr indent="803643" defTabSz="410751" eaLnBrk="1" hangingPunct="1">
        <a:defRPr sz="4781">
          <a:solidFill>
            <a:srgbClr val="FFFFFF"/>
          </a:solidFill>
          <a:latin typeface="+mn-lt"/>
          <a:ea typeface="+mn-ea"/>
          <a:cs typeface="+mn-cs"/>
          <a:sym typeface="Gill Sans Light"/>
        </a:defRPr>
      </a:lvl6pPr>
      <a:lvl7pPr indent="964372" defTabSz="410751" eaLnBrk="1" hangingPunct="1">
        <a:defRPr sz="4781">
          <a:solidFill>
            <a:srgbClr val="FFFFFF"/>
          </a:solidFill>
          <a:latin typeface="+mn-lt"/>
          <a:ea typeface="+mn-ea"/>
          <a:cs typeface="+mn-cs"/>
          <a:sym typeface="Gill Sans Light"/>
        </a:defRPr>
      </a:lvl7pPr>
      <a:lvl8pPr indent="1125101" defTabSz="410751" eaLnBrk="1" hangingPunct="1">
        <a:defRPr sz="4781">
          <a:solidFill>
            <a:srgbClr val="FFFFFF"/>
          </a:solidFill>
          <a:latin typeface="+mn-lt"/>
          <a:ea typeface="+mn-ea"/>
          <a:cs typeface="+mn-cs"/>
          <a:sym typeface="Gill Sans Light"/>
        </a:defRPr>
      </a:lvl8pPr>
      <a:lvl9pPr indent="1285829" defTabSz="410751" eaLnBrk="1" hangingPunct="1">
        <a:defRPr sz="4781">
          <a:solidFill>
            <a:srgbClr val="FFFFFF"/>
          </a:solidFill>
          <a:latin typeface="+mn-lt"/>
          <a:ea typeface="+mn-ea"/>
          <a:cs typeface="+mn-cs"/>
          <a:sym typeface="Gill Sans Light"/>
        </a:defRPr>
      </a:lvl9pPr>
    </p:titleStyle>
    <p:bodyStyle>
      <a:lvl1pPr marL="625056" indent="-401822" defTabSz="410751" eaLnBrk="1" hangingPunct="1">
        <a:spcBef>
          <a:spcPts val="844"/>
        </a:spcBef>
        <a:buSzPct val="100000"/>
        <a:buFont typeface="Wingdings" panose="05000000000000000000" pitchFamily="2" charset="2"/>
        <a:buChar char="§"/>
        <a:defRPr sz="2800" b="1">
          <a:latin typeface="Arial" panose="020B0604020202020204" pitchFamily="34" charset="0"/>
          <a:ea typeface="+mn-ea"/>
          <a:cs typeface="Arial" panose="020B0604020202020204" pitchFamily="34" charset="0"/>
          <a:sym typeface="Gill Sans Light"/>
        </a:defRPr>
      </a:lvl1pPr>
      <a:lvl2pPr marL="937584" indent="-401822" defTabSz="410751" eaLnBrk="1" hangingPunct="1">
        <a:spcBef>
          <a:spcPts val="844"/>
        </a:spcBef>
        <a:buSzPct val="100000"/>
        <a:buFont typeface="Wingdings" panose="05000000000000000000" pitchFamily="2" charset="2"/>
        <a:buChar char="§"/>
        <a:defRPr sz="2400" b="1">
          <a:solidFill>
            <a:srgbClr val="191EA2"/>
          </a:solidFill>
          <a:latin typeface="Arial" panose="020B0604020202020204" pitchFamily="34" charset="0"/>
          <a:ea typeface="+mn-ea"/>
          <a:cs typeface="Arial" panose="020B0604020202020204" pitchFamily="34" charset="0"/>
          <a:sym typeface="Gill Sans Light"/>
        </a:defRPr>
      </a:lvl2pPr>
      <a:lvl3pPr marL="1250112" indent="-401822" defTabSz="410751" eaLnBrk="1" hangingPunct="1">
        <a:spcBef>
          <a:spcPts val="844"/>
        </a:spcBef>
        <a:buSzPct val="100000"/>
        <a:buFont typeface="Wingdings" panose="05000000000000000000" pitchFamily="2" charset="2"/>
        <a:buChar char="§"/>
        <a:defRPr sz="1800" b="1">
          <a:solidFill>
            <a:srgbClr val="FF4B01"/>
          </a:solidFill>
          <a:latin typeface="Arial" panose="020B0604020202020204" pitchFamily="34" charset="0"/>
          <a:ea typeface="+mn-ea"/>
          <a:cs typeface="Arial" panose="020B0604020202020204" pitchFamily="34" charset="0"/>
          <a:sym typeface="Gill Sans Light"/>
        </a:defRPr>
      </a:lvl3pPr>
      <a:lvl4pPr marL="1562640" indent="-401822" defTabSz="410751" eaLnBrk="1" hangingPunct="1">
        <a:spcBef>
          <a:spcPts val="844"/>
        </a:spcBef>
        <a:buSzPct val="100000"/>
        <a:buFont typeface="Wingdings" panose="05000000000000000000" pitchFamily="2" charset="2"/>
        <a:buChar char="§"/>
        <a:defRPr sz="1600" b="1">
          <a:solidFill>
            <a:srgbClr val="7030A0"/>
          </a:solidFill>
          <a:latin typeface="Arial" panose="020B0604020202020204" pitchFamily="34" charset="0"/>
          <a:ea typeface="+mn-ea"/>
          <a:cs typeface="Arial" panose="020B0604020202020204" pitchFamily="34" charset="0"/>
          <a:sym typeface="Gill Sans Light"/>
        </a:defRPr>
      </a:lvl4pPr>
      <a:lvl5pPr marL="1875168" indent="-401822" defTabSz="410751" eaLnBrk="1" hangingPunct="1">
        <a:spcBef>
          <a:spcPts val="844"/>
        </a:spcBef>
        <a:buSzPct val="100000"/>
        <a:buFont typeface="Wingdings" panose="05000000000000000000" pitchFamily="2" charset="2"/>
        <a:buChar char="§"/>
        <a:defRPr sz="1400" b="1">
          <a:solidFill>
            <a:srgbClr val="00B050"/>
          </a:solidFill>
          <a:latin typeface="Arial" panose="020B0604020202020204" pitchFamily="34" charset="0"/>
          <a:ea typeface="+mn-ea"/>
          <a:cs typeface="Arial" panose="020B0604020202020204" pitchFamily="34" charset="0"/>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p:bodyStyle>
    <p:otherStyle>
      <a:lvl1pPr algn="ctr" defTabSz="410751" eaLnBrk="1" hangingPunct="1">
        <a:defRPr>
          <a:solidFill>
            <a:schemeClr val="tx1"/>
          </a:solidFill>
          <a:latin typeface="+mn-lt"/>
          <a:ea typeface="+mn-ea"/>
          <a:cs typeface="+mn-cs"/>
          <a:sym typeface="Gill Sans"/>
        </a:defRPr>
      </a:lvl1pPr>
      <a:lvl2pPr indent="160729" algn="ctr" defTabSz="410751" eaLnBrk="1" hangingPunct="1">
        <a:defRPr>
          <a:solidFill>
            <a:schemeClr val="tx1"/>
          </a:solidFill>
          <a:latin typeface="+mn-lt"/>
          <a:ea typeface="+mn-ea"/>
          <a:cs typeface="+mn-cs"/>
          <a:sym typeface="Gill Sans"/>
        </a:defRPr>
      </a:lvl2pPr>
      <a:lvl3pPr indent="321457" algn="ctr" defTabSz="410751" eaLnBrk="1" hangingPunct="1">
        <a:defRPr>
          <a:solidFill>
            <a:schemeClr val="tx1"/>
          </a:solidFill>
          <a:latin typeface="+mn-lt"/>
          <a:ea typeface="+mn-ea"/>
          <a:cs typeface="+mn-cs"/>
          <a:sym typeface="Gill Sans"/>
        </a:defRPr>
      </a:lvl3pPr>
      <a:lvl4pPr indent="482186" algn="ctr" defTabSz="410751" eaLnBrk="1" hangingPunct="1">
        <a:defRPr>
          <a:solidFill>
            <a:schemeClr val="tx1"/>
          </a:solidFill>
          <a:latin typeface="+mn-lt"/>
          <a:ea typeface="+mn-ea"/>
          <a:cs typeface="+mn-cs"/>
          <a:sym typeface="Gill Sans"/>
        </a:defRPr>
      </a:lvl4pPr>
      <a:lvl5pPr indent="642915" algn="ctr" defTabSz="410751" eaLnBrk="1" hangingPunct="1">
        <a:defRPr>
          <a:solidFill>
            <a:schemeClr val="tx1"/>
          </a:solidFill>
          <a:latin typeface="+mn-lt"/>
          <a:ea typeface="+mn-ea"/>
          <a:cs typeface="+mn-cs"/>
          <a:sym typeface="Gill Sans"/>
        </a:defRPr>
      </a:lvl5pPr>
      <a:lvl6pPr indent="803643" algn="ctr" defTabSz="410751" eaLnBrk="1" hangingPunct="1">
        <a:defRPr>
          <a:solidFill>
            <a:schemeClr val="tx1"/>
          </a:solidFill>
          <a:latin typeface="+mn-lt"/>
          <a:ea typeface="+mn-ea"/>
          <a:cs typeface="+mn-cs"/>
          <a:sym typeface="Gill Sans"/>
        </a:defRPr>
      </a:lvl6pPr>
      <a:lvl7pPr indent="964372" algn="ctr" defTabSz="410751" eaLnBrk="1" hangingPunct="1">
        <a:defRPr>
          <a:solidFill>
            <a:schemeClr val="tx1"/>
          </a:solidFill>
          <a:latin typeface="+mn-lt"/>
          <a:ea typeface="+mn-ea"/>
          <a:cs typeface="+mn-cs"/>
          <a:sym typeface="Gill Sans"/>
        </a:defRPr>
      </a:lvl7pPr>
      <a:lvl8pPr indent="1125101" algn="ctr" defTabSz="410751" eaLnBrk="1" hangingPunct="1">
        <a:defRPr>
          <a:solidFill>
            <a:schemeClr val="tx1"/>
          </a:solidFill>
          <a:latin typeface="+mn-lt"/>
          <a:ea typeface="+mn-ea"/>
          <a:cs typeface="+mn-cs"/>
          <a:sym typeface="Gill Sans"/>
        </a:defRPr>
      </a:lvl8pPr>
      <a:lvl9pPr indent="1285829" algn="ctr" defTabSz="410751" eaLnBrk="1" hangingPunct="1">
        <a:defRPr>
          <a:solidFill>
            <a:schemeClr val="tx1"/>
          </a:solidFill>
          <a:latin typeface="+mn-lt"/>
          <a:ea typeface="+mn-ea"/>
          <a:cs typeface="+mn-cs"/>
          <a:sym typeface="Gill San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tomshardware.com/news/intel-stratix-10-dx-upi-cxl,40436.html" TargetMode="External"/><Relationship Id="rId3" Type="http://schemas.openxmlformats.org/officeDocument/2006/relationships/hyperlink" Target="https://www.intel.com/content/dam/www/programmable/us/en/pdfs/literature/wp/wp-01231-understanding-how-hyperflex-architecture-enables-high-performance-systems.pdf" TargetMode="External"/><Relationship Id="rId7" Type="http://schemas.openxmlformats.org/officeDocument/2006/relationships/hyperlink" Target="https://fuse.wikichip.org/news/2685/intel-stratix-10-dx-adds-pcie-gen-4-0-cache-coherency-upi-as-stopgap/" TargetMode="External"/><Relationship Id="rId2" Type="http://schemas.openxmlformats.org/officeDocument/2006/relationships/hyperlink" Target="https://www.intel.com/content/dam/www/programmable/us/en/pdfs/literature/wp/wp-01218-quartus-ii-software-to-maximize-performance-in-hyperflex-architecture.pdf" TargetMode="External"/><Relationship Id="rId1" Type="http://schemas.openxmlformats.org/officeDocument/2006/relationships/slideLayout" Target="../slideLayouts/slideLayout7.xml"/><Relationship Id="rId6" Type="http://schemas.openxmlformats.org/officeDocument/2006/relationships/hyperlink" Target="https://fuse.wikichip.org/news/2916/intel-launches-stratix-10-gx-10m-10m-les-two-massive-interconnected-dies/" TargetMode="External"/><Relationship Id="rId5" Type="http://schemas.openxmlformats.org/officeDocument/2006/relationships/hyperlink" Target="https://www.tomshardware.com/news/intel-introduces-worlds-largest-fpga-with-433-billion-transistors" TargetMode="External"/><Relationship Id="rId4" Type="http://schemas.openxmlformats.org/officeDocument/2006/relationships/hyperlink" Target="https://www.intel.com/content/dam/www/programmable/us/en/pdfs/literature/wp/intel-agilex-fpgas-deliver-game-changing-combination-wp.pdf?cid=em&amp;source=elo&amp;campid=&amp;content=psg_WW_psgcom3_FMCD_EN_2019_Agilex%20Architecture%20WP-EN_C-MKA-3292_T-MKA-8961%20%28badge%29&amp;elq_cid=4155555&amp;em_id=44893&amp;elqrid=a25a9c49ee6d4b4d8c9c11553af415e3&amp;elqcampid=&amp;erpm_id=6637523"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people.ece.umn.edu/users/parhi/SLIDES/chap4.pdf" TargetMode="External"/><Relationship Id="rId3" Type="http://schemas.openxmlformats.org/officeDocument/2006/relationships/hyperlink" Target="https://www.intel.com/content/www/us/en/programmable/documentation/zpr1513988353912.html" TargetMode="External"/><Relationship Id="rId7" Type="http://schemas.openxmlformats.org/officeDocument/2006/relationships/hyperlink" Target="http://www.tauworkshop.com/2016/slides/17_TAU_2016_Spyrou_Stratix10_HyperFlex_ArchOverview_invited.pdf" TargetMode="External"/><Relationship Id="rId2" Type="http://schemas.openxmlformats.org/officeDocument/2006/relationships/hyperlink" Target="https://www.intel.com/content/www/us/en/programmable/documentation/jbr1444752564689.html" TargetMode="External"/><Relationship Id="rId1" Type="http://schemas.openxmlformats.org/officeDocument/2006/relationships/slideLayout" Target="../slideLayouts/slideLayout7.xml"/><Relationship Id="rId6" Type="http://schemas.openxmlformats.org/officeDocument/2006/relationships/hyperlink" Target="https://www.amazon.com/Synthesis-Optimization-Digital-Circuits-Giovanni/dp/0070582785/ref=sr_1_1?keywords=Synthesis+and+Optimization+of+Digital+Circuits&amp;qid=1574393473&amp;sr=8-1" TargetMode="External"/><Relationship Id="rId5" Type="http://schemas.openxmlformats.org/officeDocument/2006/relationships/hyperlink" Target="https://www.intel.com/content/www/us/en/programmable/documentation/rbb1513988527943.html" TargetMode="External"/><Relationship Id="rId4" Type="http://schemas.openxmlformats.org/officeDocument/2006/relationships/hyperlink" Target="https://www.intel.com/content/www/us/en/programmable/documentation/sbc1513987577203.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05D6-20CA-4CBC-A2F4-5E6C2B0BA5CC}"/>
              </a:ext>
            </a:extLst>
          </p:cNvPr>
          <p:cNvSpPr>
            <a:spLocks noGrp="1"/>
          </p:cNvSpPr>
          <p:nvPr>
            <p:ph type="title"/>
          </p:nvPr>
        </p:nvSpPr>
        <p:spPr/>
        <p:txBody>
          <a:bodyPr/>
          <a:lstStyle/>
          <a:p>
            <a:r>
              <a:rPr lang="en-US" dirty="0"/>
              <a:t>Understanding Register Retiming: The key to Intel’s HyperFlex Architecture</a:t>
            </a:r>
          </a:p>
        </p:txBody>
      </p:sp>
      <p:sp>
        <p:nvSpPr>
          <p:cNvPr id="3" name="Text Placeholder 2">
            <a:extLst>
              <a:ext uri="{FF2B5EF4-FFF2-40B4-BE49-F238E27FC236}">
                <a16:creationId xmlns:a16="http://schemas.microsoft.com/office/drawing/2014/main" id="{77651E2E-BC94-4065-B720-1347D11B2AE3}"/>
              </a:ext>
            </a:extLst>
          </p:cNvPr>
          <p:cNvSpPr>
            <a:spLocks noGrp="1"/>
          </p:cNvSpPr>
          <p:nvPr>
            <p:ph type="body" sz="quarter" idx="11"/>
          </p:nvPr>
        </p:nvSpPr>
        <p:spPr/>
        <p:txBody>
          <a:bodyPr/>
          <a:lstStyle/>
          <a:p>
            <a:r>
              <a:rPr lang="en-US" dirty="0"/>
              <a:t>Presenter: Madison N. Emas</a:t>
            </a:r>
          </a:p>
        </p:txBody>
      </p:sp>
      <p:sp>
        <p:nvSpPr>
          <p:cNvPr id="4" name="Text Placeholder 3">
            <a:extLst>
              <a:ext uri="{FF2B5EF4-FFF2-40B4-BE49-F238E27FC236}">
                <a16:creationId xmlns:a16="http://schemas.microsoft.com/office/drawing/2014/main" id="{71E8B7DB-ACA8-4F58-B9E7-559ED9F97ECA}"/>
              </a:ext>
            </a:extLst>
          </p:cNvPr>
          <p:cNvSpPr>
            <a:spLocks noGrp="1"/>
          </p:cNvSpPr>
          <p:nvPr>
            <p:ph type="body" sz="quarter" idx="12"/>
          </p:nvPr>
        </p:nvSpPr>
        <p:spPr/>
        <p:txBody>
          <a:bodyPr/>
          <a:lstStyle/>
          <a:p>
            <a:r>
              <a:rPr lang="en-US" dirty="0"/>
              <a:t>November 22, 2019</a:t>
            </a:r>
          </a:p>
        </p:txBody>
      </p:sp>
    </p:spTree>
    <p:extLst>
      <p:ext uri="{BB962C8B-B14F-4D97-AF65-F5344CB8AC3E}">
        <p14:creationId xmlns:p14="http://schemas.microsoft.com/office/powerpoint/2010/main" val="342271046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Circuit Example:</a:t>
            </a:r>
          </a:p>
          <a:p>
            <a:pPr lvl="1"/>
            <a:r>
              <a:rPr lang="en-US" dirty="0"/>
              <a:t>Total Path has total delay of 5 ns</a:t>
            </a:r>
          </a:p>
          <a:p>
            <a:pPr lvl="1"/>
            <a:r>
              <a:rPr lang="en-US" dirty="0"/>
              <a:t>Critical Path has long interconnect path with delay of 3.5 ns</a:t>
            </a:r>
          </a:p>
          <a:p>
            <a:pPr lvl="2"/>
            <a:r>
              <a:rPr lang="en-US" dirty="0" err="1"/>
              <a:t>Fmax</a:t>
            </a:r>
            <a:r>
              <a:rPr lang="en-US" dirty="0"/>
              <a:t> limit = 286 MHz</a:t>
            </a:r>
          </a:p>
          <a:p>
            <a:pPr lvl="1"/>
            <a:endParaRPr lang="en-US" dirty="0"/>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Critical Path</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10</a:t>
            </a:fld>
            <a:endParaRPr lang="en-US" dirty="0"/>
          </a:p>
        </p:txBody>
      </p:sp>
      <p:pic>
        <p:nvPicPr>
          <p:cNvPr id="8" name="Picture 2">
            <a:extLst>
              <a:ext uri="{FF2B5EF4-FFF2-40B4-BE49-F238E27FC236}">
                <a16:creationId xmlns:a16="http://schemas.microsoft.com/office/drawing/2014/main" id="{AFA36F0D-42D1-4142-AD8B-AE57912CC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144" y="3515832"/>
            <a:ext cx="6817712" cy="166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020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2 ways to balance path delays to try to minimize or eliminate critical paths</a:t>
            </a:r>
          </a:p>
          <a:p>
            <a:pPr lvl="1"/>
            <a:r>
              <a:rPr lang="en-US" dirty="0"/>
              <a:t>Shuffle around the logic and routing so that an equal amount exists between registers</a:t>
            </a:r>
          </a:p>
          <a:p>
            <a:pPr lvl="2"/>
            <a:r>
              <a:rPr lang="en-US" dirty="0"/>
              <a:t>Logic can be manipulated using logic techniques like Shannon’s </a:t>
            </a:r>
            <a:r>
              <a:rPr lang="en-US" dirty="0" err="1"/>
              <a:t>decomposision</a:t>
            </a:r>
            <a:endParaRPr lang="en-US" dirty="0"/>
          </a:p>
          <a:p>
            <a:pPr lvl="1"/>
            <a:r>
              <a:rPr lang="en-US" dirty="0"/>
              <a:t>Or you could approach it backwards </a:t>
            </a:r>
          </a:p>
          <a:p>
            <a:pPr lvl="2"/>
            <a:r>
              <a:rPr lang="en-US" dirty="0"/>
              <a:t>Leave the logic and routing in place and just move the registers around</a:t>
            </a:r>
          </a:p>
          <a:p>
            <a:pPr lvl="3"/>
            <a:r>
              <a:rPr lang="en-US" dirty="0"/>
              <a:t>Intel retimes after place and route for HyperFlex Architectures</a:t>
            </a:r>
          </a:p>
          <a:p>
            <a:pPr lvl="3"/>
            <a:r>
              <a:rPr lang="en-US" dirty="0"/>
              <a:t>Intel preforms some retiming before place and route and most after fully performing place and route</a:t>
            </a:r>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Balance Paths with Retiming</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11</a:t>
            </a:fld>
            <a:endParaRPr lang="en-US" dirty="0"/>
          </a:p>
        </p:txBody>
      </p:sp>
      <p:pic>
        <p:nvPicPr>
          <p:cNvPr id="14" name="Picture 13">
            <a:extLst>
              <a:ext uri="{FF2B5EF4-FFF2-40B4-BE49-F238E27FC236}">
                <a16:creationId xmlns:a16="http://schemas.microsoft.com/office/drawing/2014/main" id="{96CA1560-D870-4295-8150-D01A2B2E55D9}"/>
              </a:ext>
            </a:extLst>
          </p:cNvPr>
          <p:cNvPicPr>
            <a:picLocks noChangeAspect="1"/>
          </p:cNvPicPr>
          <p:nvPr/>
        </p:nvPicPr>
        <p:blipFill rotWithShape="1">
          <a:blip r:embed="rId3"/>
          <a:srcRect l="4882" t="37191" r="1576" b="26294"/>
          <a:stretch/>
        </p:blipFill>
        <p:spPr>
          <a:xfrm>
            <a:off x="3265294" y="5272557"/>
            <a:ext cx="5472258" cy="719950"/>
          </a:xfrm>
          <a:prstGeom prst="roundRect">
            <a:avLst>
              <a:gd name="adj" fmla="val 0"/>
            </a:avLst>
          </a:prstGeom>
          <a:effectLst/>
        </p:spPr>
      </p:pic>
    </p:spTree>
    <p:extLst>
      <p:ext uri="{BB962C8B-B14F-4D97-AF65-F5344CB8AC3E}">
        <p14:creationId xmlns:p14="http://schemas.microsoft.com/office/powerpoint/2010/main" val="23152126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Traditional </a:t>
            </a:r>
            <a:r>
              <a:rPr lang="en-US" dirty="0" err="1"/>
              <a:t>retimer</a:t>
            </a:r>
            <a:r>
              <a:rPr lang="en-US" dirty="0"/>
              <a:t> reroutes interconnect path through unused </a:t>
            </a:r>
            <a:r>
              <a:rPr lang="en-US" dirty="0" err="1"/>
              <a:t>ALMs</a:t>
            </a:r>
            <a:endParaRPr lang="en-US" dirty="0"/>
          </a:p>
          <a:p>
            <a:r>
              <a:rPr lang="en-US" dirty="0"/>
              <a:t>Circuit Example:</a:t>
            </a:r>
          </a:p>
          <a:p>
            <a:pPr lvl="1"/>
            <a:r>
              <a:rPr lang="en-US" dirty="0"/>
              <a:t>New Critical Path has </a:t>
            </a:r>
            <a:br>
              <a:rPr lang="en-US" dirty="0"/>
            </a:br>
            <a:r>
              <a:rPr lang="en-US" dirty="0"/>
              <a:t>delay of 3 ns</a:t>
            </a:r>
          </a:p>
          <a:p>
            <a:pPr lvl="2"/>
            <a:r>
              <a:rPr lang="en-US" dirty="0" err="1"/>
              <a:t>Fmax</a:t>
            </a:r>
            <a:r>
              <a:rPr lang="en-US" dirty="0"/>
              <a:t> limit = 333 MHz</a:t>
            </a:r>
          </a:p>
          <a:p>
            <a:pPr lvl="1"/>
            <a:r>
              <a:rPr lang="en-US" dirty="0"/>
              <a:t>Total Path Delay has </a:t>
            </a:r>
            <a:br>
              <a:rPr lang="en-US" dirty="0"/>
            </a:br>
            <a:r>
              <a:rPr lang="en-US" dirty="0"/>
              <a:t>total delay of 5.5 ns</a:t>
            </a:r>
          </a:p>
          <a:p>
            <a:pPr lvl="2"/>
            <a:r>
              <a:rPr lang="en-US" dirty="0"/>
              <a:t>Increase of .5 ns</a:t>
            </a:r>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Retime</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12</a:t>
            </a:fld>
            <a:endParaRPr lang="en-US" dirty="0"/>
          </a:p>
        </p:txBody>
      </p:sp>
      <p:grpSp>
        <p:nvGrpSpPr>
          <p:cNvPr id="3" name="Group 2">
            <a:extLst>
              <a:ext uri="{FF2B5EF4-FFF2-40B4-BE49-F238E27FC236}">
                <a16:creationId xmlns:a16="http://schemas.microsoft.com/office/drawing/2014/main" id="{46A7F2C5-E83E-48F8-88BF-909392CAA843}"/>
              </a:ext>
            </a:extLst>
          </p:cNvPr>
          <p:cNvGrpSpPr/>
          <p:nvPr/>
        </p:nvGrpSpPr>
        <p:grpSpPr>
          <a:xfrm>
            <a:off x="4716848" y="1562984"/>
            <a:ext cx="6817712" cy="4104626"/>
            <a:chOff x="2781722" y="3508743"/>
            <a:chExt cx="6817712" cy="4104626"/>
          </a:xfrm>
        </p:grpSpPr>
        <p:pic>
          <p:nvPicPr>
            <p:cNvPr id="8" name="Picture 2">
              <a:extLst>
                <a:ext uri="{FF2B5EF4-FFF2-40B4-BE49-F238E27FC236}">
                  <a16:creationId xmlns:a16="http://schemas.microsoft.com/office/drawing/2014/main" id="{AFA36F0D-42D1-4142-AD8B-AE57912CC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722" y="3508743"/>
              <a:ext cx="6817712" cy="16622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A3761642-5DFE-45C6-86B3-CDF5DAD05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722" y="5420798"/>
              <a:ext cx="6817712" cy="219257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A9848082-AD77-41CC-9539-6BA05D4A1807}"/>
              </a:ext>
            </a:extLst>
          </p:cNvPr>
          <p:cNvPicPr>
            <a:picLocks noChangeAspect="1"/>
          </p:cNvPicPr>
          <p:nvPr/>
        </p:nvPicPr>
        <p:blipFill>
          <a:blip r:embed="rId4"/>
          <a:stretch>
            <a:fillRect/>
          </a:stretch>
        </p:blipFill>
        <p:spPr>
          <a:xfrm>
            <a:off x="1719508" y="5741988"/>
            <a:ext cx="3370820" cy="382757"/>
          </a:xfrm>
          <a:prstGeom prst="rect">
            <a:avLst/>
          </a:prstGeom>
        </p:spPr>
      </p:pic>
    </p:spTree>
    <p:extLst>
      <p:ext uri="{BB962C8B-B14F-4D97-AF65-F5344CB8AC3E}">
        <p14:creationId xmlns:p14="http://schemas.microsoft.com/office/powerpoint/2010/main" val="8193231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There exists a delay cost of routing in and out of </a:t>
            </a:r>
            <a:r>
              <a:rPr lang="en-US" dirty="0" err="1"/>
              <a:t>ALM</a:t>
            </a:r>
            <a:endParaRPr lang="en-US" dirty="0"/>
          </a:p>
          <a:p>
            <a:pPr lvl="1"/>
            <a:r>
              <a:rPr lang="en-US" dirty="0"/>
              <a:t>Can limit retiming</a:t>
            </a:r>
          </a:p>
          <a:p>
            <a:pPr lvl="2"/>
            <a:r>
              <a:rPr lang="en-US" dirty="0"/>
              <a:t>Delay cost could be more than </a:t>
            </a:r>
            <a:br>
              <a:rPr lang="en-US" dirty="0"/>
            </a:br>
            <a:r>
              <a:rPr lang="en-US" dirty="0"/>
              <a:t>possible benefits</a:t>
            </a:r>
          </a:p>
          <a:p>
            <a:r>
              <a:rPr lang="en-US" dirty="0"/>
              <a:t>Needs to use more </a:t>
            </a:r>
            <a:br>
              <a:rPr lang="en-US" dirty="0"/>
            </a:br>
            <a:r>
              <a:rPr lang="en-US" dirty="0" err="1"/>
              <a:t>ALMs</a:t>
            </a:r>
            <a:r>
              <a:rPr lang="en-US" dirty="0"/>
              <a:t> to achieve better </a:t>
            </a:r>
            <a:br>
              <a:rPr lang="en-US" dirty="0"/>
            </a:br>
            <a:r>
              <a:rPr lang="en-US" dirty="0"/>
              <a:t>timing</a:t>
            </a:r>
          </a:p>
          <a:p>
            <a:pPr lvl="1"/>
            <a:r>
              <a:rPr lang="en-US" dirty="0"/>
              <a:t>Need more unused </a:t>
            </a:r>
            <a:r>
              <a:rPr lang="en-US" dirty="0" err="1"/>
              <a:t>ALMs</a:t>
            </a:r>
            <a:r>
              <a:rPr lang="en-US" dirty="0"/>
              <a:t> </a:t>
            </a:r>
            <a:br>
              <a:rPr lang="en-US" dirty="0"/>
            </a:br>
            <a:r>
              <a:rPr lang="en-US" dirty="0"/>
              <a:t>for retiming</a:t>
            </a:r>
          </a:p>
          <a:p>
            <a:r>
              <a:rPr lang="en-US" dirty="0"/>
              <a:t>Compile time to retime </a:t>
            </a:r>
            <a:br>
              <a:rPr lang="en-US" dirty="0"/>
            </a:br>
            <a:r>
              <a:rPr lang="en-US" dirty="0"/>
              <a:t>high </a:t>
            </a:r>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Retiming limitations</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13</a:t>
            </a:fld>
            <a:endParaRPr lang="en-US" dirty="0"/>
          </a:p>
        </p:txBody>
      </p:sp>
      <p:pic>
        <p:nvPicPr>
          <p:cNvPr id="5122" name="Picture 2">
            <a:extLst>
              <a:ext uri="{FF2B5EF4-FFF2-40B4-BE49-F238E27FC236}">
                <a16:creationId xmlns:a16="http://schemas.microsoft.com/office/drawing/2014/main" id="{A3761642-5DFE-45C6-86B3-CDF5DAD05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559" y="1667454"/>
            <a:ext cx="6817712" cy="2192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6252A46-F2ED-4DEC-875A-32680B09A27D}"/>
              </a:ext>
            </a:extLst>
          </p:cNvPr>
          <p:cNvPicPr>
            <a:picLocks noChangeAspect="1"/>
          </p:cNvPicPr>
          <p:nvPr/>
        </p:nvPicPr>
        <p:blipFill>
          <a:blip r:embed="rId3"/>
          <a:stretch>
            <a:fillRect/>
          </a:stretch>
        </p:blipFill>
        <p:spPr>
          <a:xfrm>
            <a:off x="1719508" y="5741988"/>
            <a:ext cx="3370820" cy="382757"/>
          </a:xfrm>
          <a:prstGeom prst="rect">
            <a:avLst/>
          </a:prstGeom>
        </p:spPr>
      </p:pic>
      <p:pic>
        <p:nvPicPr>
          <p:cNvPr id="9" name="Picture 8">
            <a:extLst>
              <a:ext uri="{FF2B5EF4-FFF2-40B4-BE49-F238E27FC236}">
                <a16:creationId xmlns:a16="http://schemas.microsoft.com/office/drawing/2014/main" id="{6395C7EC-A611-4555-BEAF-550AFAA851AA}"/>
              </a:ext>
            </a:extLst>
          </p:cNvPr>
          <p:cNvPicPr>
            <a:picLocks noChangeAspect="1"/>
          </p:cNvPicPr>
          <p:nvPr/>
        </p:nvPicPr>
        <p:blipFill>
          <a:blip r:embed="rId4"/>
          <a:stretch>
            <a:fillRect/>
          </a:stretch>
        </p:blipFill>
        <p:spPr>
          <a:xfrm>
            <a:off x="5127988" y="3946322"/>
            <a:ext cx="6391533" cy="1795666"/>
          </a:xfrm>
          <a:prstGeom prst="rect">
            <a:avLst/>
          </a:prstGeom>
        </p:spPr>
      </p:pic>
      <p:sp>
        <p:nvSpPr>
          <p:cNvPr id="12" name="Rectangle 11">
            <a:extLst>
              <a:ext uri="{FF2B5EF4-FFF2-40B4-BE49-F238E27FC236}">
                <a16:creationId xmlns:a16="http://schemas.microsoft.com/office/drawing/2014/main" id="{B7A982D7-90E0-47EB-9F8F-24173D37EF33}"/>
              </a:ext>
            </a:extLst>
          </p:cNvPr>
          <p:cNvSpPr/>
          <p:nvPr/>
        </p:nvSpPr>
        <p:spPr>
          <a:xfrm>
            <a:off x="8066843" y="2401135"/>
            <a:ext cx="121920" cy="911013"/>
          </a:xfrm>
          <a:prstGeom prst="rect">
            <a:avLst/>
          </a:prstGeom>
          <a:solidFill>
            <a:srgbClr val="FFFF00">
              <a:alpha val="32000"/>
            </a:srgb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1CFF038-FB0D-40A8-AC2F-53C43E51BDDA}"/>
              </a:ext>
            </a:extLst>
          </p:cNvPr>
          <p:cNvSpPr/>
          <p:nvPr/>
        </p:nvSpPr>
        <p:spPr>
          <a:xfrm>
            <a:off x="9608564" y="2308232"/>
            <a:ext cx="121920" cy="911013"/>
          </a:xfrm>
          <a:prstGeom prst="rect">
            <a:avLst/>
          </a:prstGeom>
          <a:solidFill>
            <a:srgbClr val="FFFF00">
              <a:alpha val="32000"/>
            </a:srgb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EED2B2F-D2BF-4FCC-BF55-90849E8CF7FD}"/>
              </a:ext>
            </a:extLst>
          </p:cNvPr>
          <p:cNvSpPr txBox="1"/>
          <p:nvPr/>
        </p:nvSpPr>
        <p:spPr>
          <a:xfrm>
            <a:off x="7017488" y="4957189"/>
            <a:ext cx="594715" cy="25648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1" u="none" strike="noStrike" cap="none" spc="0" normalizeH="0" baseline="0" dirty="0">
                <a:ln>
                  <a:noFill/>
                </a:ln>
                <a:solidFill>
                  <a:srgbClr val="D14C64"/>
                </a:solidFill>
                <a:effectLst/>
                <a:uFillTx/>
                <a:latin typeface="Helvetica"/>
                <a:ea typeface="Helvetica"/>
                <a:cs typeface="Helvetica"/>
                <a:sym typeface="Helvetica"/>
              </a:rPr>
              <a:t>~ 300 </a:t>
            </a:r>
            <a:r>
              <a:rPr kumimoji="0" lang="en-US" sz="1000" b="0" i="1" u="none" strike="noStrike" cap="none" spc="0" normalizeH="0" baseline="0" dirty="0" err="1">
                <a:ln>
                  <a:noFill/>
                </a:ln>
                <a:solidFill>
                  <a:srgbClr val="D14C64"/>
                </a:solidFill>
                <a:effectLst/>
                <a:uFillTx/>
                <a:latin typeface="Helvetica"/>
                <a:ea typeface="Helvetica"/>
                <a:cs typeface="Helvetica"/>
                <a:sym typeface="Helvetica"/>
              </a:rPr>
              <a:t>ps</a:t>
            </a:r>
            <a:endParaRPr kumimoji="0" lang="en-US" sz="1000" b="0" i="1" u="none" strike="noStrike" cap="none" spc="0" normalizeH="0" baseline="0" dirty="0">
              <a:ln>
                <a:noFill/>
              </a:ln>
              <a:solidFill>
                <a:srgbClr val="D14C64"/>
              </a:solidFill>
              <a:effectLst/>
              <a:uFillTx/>
              <a:latin typeface="Helvetica"/>
              <a:ea typeface="Helvetica"/>
              <a:cs typeface="Helvetica"/>
              <a:sym typeface="Helvetica"/>
            </a:endParaRPr>
          </a:p>
        </p:txBody>
      </p:sp>
      <p:sp>
        <p:nvSpPr>
          <p:cNvPr id="14" name="TextBox 13">
            <a:extLst>
              <a:ext uri="{FF2B5EF4-FFF2-40B4-BE49-F238E27FC236}">
                <a16:creationId xmlns:a16="http://schemas.microsoft.com/office/drawing/2014/main" id="{5BB6216A-8C1C-4866-94C4-B3A1B4B4438B}"/>
              </a:ext>
            </a:extLst>
          </p:cNvPr>
          <p:cNvSpPr txBox="1"/>
          <p:nvPr/>
        </p:nvSpPr>
        <p:spPr>
          <a:xfrm>
            <a:off x="8971146" y="4985628"/>
            <a:ext cx="594715" cy="25648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1" u="none" strike="noStrike" cap="none" spc="0" normalizeH="0" baseline="0" dirty="0">
                <a:ln>
                  <a:noFill/>
                </a:ln>
                <a:solidFill>
                  <a:srgbClr val="D14C64"/>
                </a:solidFill>
                <a:effectLst/>
                <a:uFillTx/>
                <a:latin typeface="Helvetica"/>
                <a:ea typeface="Helvetica"/>
                <a:cs typeface="Helvetica"/>
                <a:sym typeface="Helvetica"/>
              </a:rPr>
              <a:t>~ 200 </a:t>
            </a:r>
            <a:r>
              <a:rPr kumimoji="0" lang="en-US" sz="1000" b="0" i="1" u="none" strike="noStrike" cap="none" spc="0" normalizeH="0" baseline="0" dirty="0" err="1">
                <a:ln>
                  <a:noFill/>
                </a:ln>
                <a:solidFill>
                  <a:srgbClr val="D14C64"/>
                </a:solidFill>
                <a:effectLst/>
                <a:uFillTx/>
                <a:latin typeface="Helvetica"/>
                <a:ea typeface="Helvetica"/>
                <a:cs typeface="Helvetica"/>
                <a:sym typeface="Helvetica"/>
              </a:rPr>
              <a:t>ps</a:t>
            </a:r>
            <a:endParaRPr kumimoji="0" lang="en-US" sz="1000" b="0" i="1" u="none" strike="noStrike" cap="none" spc="0" normalizeH="0" baseline="0" dirty="0">
              <a:ln>
                <a:noFill/>
              </a:ln>
              <a:solidFill>
                <a:srgbClr val="D14C64"/>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29752864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Traditional Pipelining can improve timing</a:t>
            </a:r>
          </a:p>
          <a:p>
            <a:pPr lvl="1"/>
            <a:r>
              <a:rPr lang="en-US" dirty="0"/>
              <a:t>Critical Path still has </a:t>
            </a:r>
            <a:br>
              <a:rPr lang="en-US" dirty="0"/>
            </a:br>
            <a:r>
              <a:rPr lang="en-US" dirty="0"/>
              <a:t>delay of 2.5 ns</a:t>
            </a:r>
          </a:p>
          <a:p>
            <a:pPr lvl="2"/>
            <a:r>
              <a:rPr lang="en-US" dirty="0" err="1"/>
              <a:t>Fmax</a:t>
            </a:r>
            <a:r>
              <a:rPr lang="en-US" dirty="0"/>
              <a:t> limit = 400 MHz</a:t>
            </a:r>
          </a:p>
          <a:p>
            <a:pPr lvl="1"/>
            <a:r>
              <a:rPr lang="en-US" dirty="0"/>
              <a:t>Total Path Delay has </a:t>
            </a:r>
            <a:br>
              <a:rPr lang="en-US" dirty="0"/>
            </a:br>
            <a:r>
              <a:rPr lang="en-US" dirty="0"/>
              <a:t>total delay of 5.5 ns</a:t>
            </a:r>
          </a:p>
          <a:p>
            <a:pPr lvl="2"/>
            <a:r>
              <a:rPr lang="en-US" dirty="0"/>
              <a:t>Increase of .5ns from </a:t>
            </a:r>
            <a:br>
              <a:rPr lang="en-US" dirty="0"/>
            </a:br>
            <a:r>
              <a:rPr lang="en-US" dirty="0"/>
              <a:t>original path</a:t>
            </a:r>
          </a:p>
          <a:p>
            <a:pPr lvl="1"/>
            <a:r>
              <a:rPr lang="en-US" dirty="0"/>
              <a:t>Requires additional </a:t>
            </a:r>
            <a:r>
              <a:rPr lang="en-US" dirty="0" err="1"/>
              <a:t>ALM</a:t>
            </a:r>
            <a:endParaRPr lang="en-US" dirty="0"/>
          </a:p>
          <a:p>
            <a:pPr lvl="1"/>
            <a:r>
              <a:rPr lang="en-US" dirty="0"/>
              <a:t>Requires additional cycle</a:t>
            </a:r>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err="1"/>
              <a:t>Pipeling</a:t>
            </a:r>
            <a:endParaRPr lang="en-US" dirty="0"/>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14</a:t>
            </a:fld>
            <a:endParaRPr lang="en-US" dirty="0"/>
          </a:p>
        </p:txBody>
      </p:sp>
      <p:pic>
        <p:nvPicPr>
          <p:cNvPr id="5122" name="Picture 2">
            <a:extLst>
              <a:ext uri="{FF2B5EF4-FFF2-40B4-BE49-F238E27FC236}">
                <a16:creationId xmlns:a16="http://schemas.microsoft.com/office/drawing/2014/main" id="{A3761642-5DFE-45C6-86B3-CDF5DAD05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559" y="1667454"/>
            <a:ext cx="6817712" cy="21925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7A982D7-90E0-47EB-9F8F-24173D37EF33}"/>
              </a:ext>
            </a:extLst>
          </p:cNvPr>
          <p:cNvSpPr/>
          <p:nvPr/>
        </p:nvSpPr>
        <p:spPr>
          <a:xfrm>
            <a:off x="8066843" y="2401135"/>
            <a:ext cx="121920" cy="911013"/>
          </a:xfrm>
          <a:prstGeom prst="rect">
            <a:avLst/>
          </a:prstGeom>
          <a:solidFill>
            <a:srgbClr val="FFFF00">
              <a:alpha val="32000"/>
            </a:srgb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1CFF038-FB0D-40A8-AC2F-53C43E51BDDA}"/>
              </a:ext>
            </a:extLst>
          </p:cNvPr>
          <p:cNvSpPr/>
          <p:nvPr/>
        </p:nvSpPr>
        <p:spPr>
          <a:xfrm>
            <a:off x="9608564" y="2308232"/>
            <a:ext cx="121920" cy="911013"/>
          </a:xfrm>
          <a:prstGeom prst="rect">
            <a:avLst/>
          </a:prstGeom>
          <a:solidFill>
            <a:srgbClr val="FFFF00">
              <a:alpha val="32000"/>
            </a:srgb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6AB33EA-72D9-45D4-8751-6FC3288911A6}"/>
              </a:ext>
            </a:extLst>
          </p:cNvPr>
          <p:cNvPicPr>
            <a:picLocks noChangeAspect="1"/>
          </p:cNvPicPr>
          <p:nvPr/>
        </p:nvPicPr>
        <p:blipFill rotWithShape="1">
          <a:blip r:embed="rId3"/>
          <a:srcRect l="14103" t="38830" b="10130"/>
          <a:stretch/>
        </p:blipFill>
        <p:spPr>
          <a:xfrm>
            <a:off x="5014559" y="3952926"/>
            <a:ext cx="6716428" cy="2100605"/>
          </a:xfrm>
          <a:prstGeom prst="rect">
            <a:avLst/>
          </a:prstGeom>
        </p:spPr>
      </p:pic>
      <p:sp>
        <p:nvSpPr>
          <p:cNvPr id="16" name="Rectangle 15">
            <a:extLst>
              <a:ext uri="{FF2B5EF4-FFF2-40B4-BE49-F238E27FC236}">
                <a16:creationId xmlns:a16="http://schemas.microsoft.com/office/drawing/2014/main" id="{7BFA32A5-1AF2-41EF-B4B1-967BD8AE5B2E}"/>
              </a:ext>
            </a:extLst>
          </p:cNvPr>
          <p:cNvSpPr/>
          <p:nvPr/>
        </p:nvSpPr>
        <p:spPr>
          <a:xfrm>
            <a:off x="8066843" y="4679485"/>
            <a:ext cx="118331" cy="824880"/>
          </a:xfrm>
          <a:prstGeom prst="rect">
            <a:avLst/>
          </a:prstGeom>
          <a:solidFill>
            <a:srgbClr val="FFFF00">
              <a:alpha val="32000"/>
            </a:srgb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A4FEBB-B312-4CBD-8D88-7E092A22BF20}"/>
              </a:ext>
            </a:extLst>
          </p:cNvPr>
          <p:cNvSpPr/>
          <p:nvPr/>
        </p:nvSpPr>
        <p:spPr>
          <a:xfrm>
            <a:off x="9549398" y="4679485"/>
            <a:ext cx="118331" cy="824880"/>
          </a:xfrm>
          <a:prstGeom prst="rect">
            <a:avLst/>
          </a:prstGeom>
          <a:solidFill>
            <a:srgbClr val="FFFF00">
              <a:alpha val="32000"/>
            </a:srgb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5554698-51DC-4B3D-859D-DD8D06CB46CD}"/>
              </a:ext>
            </a:extLst>
          </p:cNvPr>
          <p:cNvPicPr>
            <a:picLocks noChangeAspect="1"/>
          </p:cNvPicPr>
          <p:nvPr/>
        </p:nvPicPr>
        <p:blipFill>
          <a:blip r:embed="rId4"/>
          <a:stretch>
            <a:fillRect/>
          </a:stretch>
        </p:blipFill>
        <p:spPr>
          <a:xfrm>
            <a:off x="4463052" y="3566359"/>
            <a:ext cx="2015746" cy="228888"/>
          </a:xfrm>
          <a:prstGeom prst="rect">
            <a:avLst/>
          </a:prstGeom>
        </p:spPr>
      </p:pic>
      <p:pic>
        <p:nvPicPr>
          <p:cNvPr id="19" name="Picture 18">
            <a:extLst>
              <a:ext uri="{FF2B5EF4-FFF2-40B4-BE49-F238E27FC236}">
                <a16:creationId xmlns:a16="http://schemas.microsoft.com/office/drawing/2014/main" id="{8C13B6B1-D922-479F-BC14-6FFA58E035E9}"/>
              </a:ext>
            </a:extLst>
          </p:cNvPr>
          <p:cNvPicPr>
            <a:picLocks noChangeAspect="1"/>
          </p:cNvPicPr>
          <p:nvPr/>
        </p:nvPicPr>
        <p:blipFill>
          <a:blip r:embed="rId4"/>
          <a:stretch>
            <a:fillRect/>
          </a:stretch>
        </p:blipFill>
        <p:spPr>
          <a:xfrm>
            <a:off x="4463052" y="5389294"/>
            <a:ext cx="2015746" cy="228888"/>
          </a:xfrm>
          <a:prstGeom prst="rect">
            <a:avLst/>
          </a:prstGeom>
        </p:spPr>
      </p:pic>
      <p:pic>
        <p:nvPicPr>
          <p:cNvPr id="20" name="Picture 19">
            <a:extLst>
              <a:ext uri="{FF2B5EF4-FFF2-40B4-BE49-F238E27FC236}">
                <a16:creationId xmlns:a16="http://schemas.microsoft.com/office/drawing/2014/main" id="{89C89EBF-3EAE-42D2-BB88-2AADED735703}"/>
              </a:ext>
            </a:extLst>
          </p:cNvPr>
          <p:cNvPicPr>
            <a:picLocks noChangeAspect="1"/>
          </p:cNvPicPr>
          <p:nvPr/>
        </p:nvPicPr>
        <p:blipFill rotWithShape="1">
          <a:blip r:embed="rId4"/>
          <a:srcRect l="36863" r="38272"/>
          <a:stretch/>
        </p:blipFill>
        <p:spPr>
          <a:xfrm>
            <a:off x="4532881" y="5389294"/>
            <a:ext cx="501208" cy="228888"/>
          </a:xfrm>
          <a:prstGeom prst="rect">
            <a:avLst/>
          </a:prstGeom>
        </p:spPr>
      </p:pic>
      <p:pic>
        <p:nvPicPr>
          <p:cNvPr id="21" name="Picture 20">
            <a:extLst>
              <a:ext uri="{FF2B5EF4-FFF2-40B4-BE49-F238E27FC236}">
                <a16:creationId xmlns:a16="http://schemas.microsoft.com/office/drawing/2014/main" id="{12F80069-16A8-4B1E-9B0F-E440F80FB542}"/>
              </a:ext>
            </a:extLst>
          </p:cNvPr>
          <p:cNvPicPr>
            <a:picLocks noChangeAspect="1"/>
          </p:cNvPicPr>
          <p:nvPr/>
        </p:nvPicPr>
        <p:blipFill>
          <a:blip r:embed="rId4"/>
          <a:stretch>
            <a:fillRect/>
          </a:stretch>
        </p:blipFill>
        <p:spPr>
          <a:xfrm>
            <a:off x="4463052" y="5792048"/>
            <a:ext cx="2015746" cy="228888"/>
          </a:xfrm>
          <a:prstGeom prst="rect">
            <a:avLst/>
          </a:prstGeom>
        </p:spPr>
      </p:pic>
      <p:pic>
        <p:nvPicPr>
          <p:cNvPr id="5" name="Picture 4">
            <a:extLst>
              <a:ext uri="{FF2B5EF4-FFF2-40B4-BE49-F238E27FC236}">
                <a16:creationId xmlns:a16="http://schemas.microsoft.com/office/drawing/2014/main" id="{19F68EB4-CEAA-4341-B172-C4C903A7A988}"/>
              </a:ext>
            </a:extLst>
          </p:cNvPr>
          <p:cNvPicPr>
            <a:picLocks noChangeAspect="1"/>
          </p:cNvPicPr>
          <p:nvPr/>
        </p:nvPicPr>
        <p:blipFill>
          <a:blip r:embed="rId5"/>
          <a:stretch>
            <a:fillRect/>
          </a:stretch>
        </p:blipFill>
        <p:spPr>
          <a:xfrm>
            <a:off x="5230857" y="5835504"/>
            <a:ext cx="480135" cy="141975"/>
          </a:xfrm>
          <a:prstGeom prst="rect">
            <a:avLst/>
          </a:prstGeom>
        </p:spPr>
      </p:pic>
      <p:pic>
        <p:nvPicPr>
          <p:cNvPr id="22" name="Picture 21">
            <a:extLst>
              <a:ext uri="{FF2B5EF4-FFF2-40B4-BE49-F238E27FC236}">
                <a16:creationId xmlns:a16="http://schemas.microsoft.com/office/drawing/2014/main" id="{46055730-A55E-4E25-9BD1-2263C30CE07F}"/>
              </a:ext>
            </a:extLst>
          </p:cNvPr>
          <p:cNvPicPr>
            <a:picLocks noChangeAspect="1"/>
          </p:cNvPicPr>
          <p:nvPr/>
        </p:nvPicPr>
        <p:blipFill>
          <a:blip r:embed="rId5"/>
          <a:stretch>
            <a:fillRect/>
          </a:stretch>
        </p:blipFill>
        <p:spPr>
          <a:xfrm>
            <a:off x="5215160" y="5432750"/>
            <a:ext cx="480135" cy="141975"/>
          </a:xfrm>
          <a:prstGeom prst="rect">
            <a:avLst/>
          </a:prstGeom>
        </p:spPr>
      </p:pic>
      <p:pic>
        <p:nvPicPr>
          <p:cNvPr id="8" name="Picture 7">
            <a:extLst>
              <a:ext uri="{FF2B5EF4-FFF2-40B4-BE49-F238E27FC236}">
                <a16:creationId xmlns:a16="http://schemas.microsoft.com/office/drawing/2014/main" id="{28D40C40-4F4E-4790-8085-9AD5D989161E}"/>
              </a:ext>
            </a:extLst>
          </p:cNvPr>
          <p:cNvPicPr>
            <a:picLocks noChangeAspect="1"/>
          </p:cNvPicPr>
          <p:nvPr/>
        </p:nvPicPr>
        <p:blipFill>
          <a:blip r:embed="rId6"/>
          <a:stretch>
            <a:fillRect/>
          </a:stretch>
        </p:blipFill>
        <p:spPr>
          <a:xfrm>
            <a:off x="5805400" y="5826446"/>
            <a:ext cx="578989" cy="160089"/>
          </a:xfrm>
          <a:prstGeom prst="rect">
            <a:avLst/>
          </a:prstGeom>
        </p:spPr>
      </p:pic>
      <p:pic>
        <p:nvPicPr>
          <p:cNvPr id="11" name="Picture 10">
            <a:extLst>
              <a:ext uri="{FF2B5EF4-FFF2-40B4-BE49-F238E27FC236}">
                <a16:creationId xmlns:a16="http://schemas.microsoft.com/office/drawing/2014/main" id="{014CFAC7-3BD1-4483-B548-E01D719AF192}"/>
              </a:ext>
            </a:extLst>
          </p:cNvPr>
          <p:cNvPicPr>
            <a:picLocks noChangeAspect="1"/>
          </p:cNvPicPr>
          <p:nvPr/>
        </p:nvPicPr>
        <p:blipFill>
          <a:blip r:embed="rId7"/>
          <a:stretch>
            <a:fillRect/>
          </a:stretch>
        </p:blipFill>
        <p:spPr>
          <a:xfrm>
            <a:off x="5805400" y="5436067"/>
            <a:ext cx="614057" cy="150041"/>
          </a:xfrm>
          <a:prstGeom prst="rect">
            <a:avLst/>
          </a:prstGeom>
        </p:spPr>
      </p:pic>
    </p:spTree>
    <p:extLst>
      <p:ext uri="{BB962C8B-B14F-4D97-AF65-F5344CB8AC3E}">
        <p14:creationId xmlns:p14="http://schemas.microsoft.com/office/powerpoint/2010/main" val="41151735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1C7DB9-D5F3-4831-BEAE-C1C2BB0103E0}"/>
              </a:ext>
            </a:extLst>
          </p:cNvPr>
          <p:cNvSpPr>
            <a:spLocks noGrp="1"/>
          </p:cNvSpPr>
          <p:nvPr>
            <p:ph type="body" sz="quarter" idx="11"/>
          </p:nvPr>
        </p:nvSpPr>
        <p:spPr/>
        <p:txBody>
          <a:bodyPr/>
          <a:lstStyle/>
          <a:p>
            <a:r>
              <a:rPr lang="en-US" dirty="0"/>
              <a:t>Retiming in FPGA’s with HyperFlex Architecture</a:t>
            </a:r>
          </a:p>
        </p:txBody>
      </p:sp>
      <p:sp>
        <p:nvSpPr>
          <p:cNvPr id="5" name="Slide Number Placeholder 1">
            <a:extLst>
              <a:ext uri="{FF2B5EF4-FFF2-40B4-BE49-F238E27FC236}">
                <a16:creationId xmlns:a16="http://schemas.microsoft.com/office/drawing/2014/main" id="{31F7A682-ED12-4DB7-A2DF-1EE340C46DAC}"/>
              </a:ext>
            </a:extLst>
          </p:cNvPr>
          <p:cNvSpPr>
            <a:spLocks noGrp="1"/>
          </p:cNvSpPr>
          <p:nvPr>
            <p:ph type="sldNum" sz="quarter" idx="10"/>
          </p:nvPr>
        </p:nvSpPr>
        <p:spPr>
          <a:xfrm>
            <a:off x="6001423" y="6510161"/>
            <a:ext cx="189155" cy="194797"/>
          </a:xfrm>
        </p:spPr>
        <p:txBody>
          <a:bodyPr/>
          <a:lstStyle/>
          <a:p>
            <a:fld id="{BEFA2CCA-4016-444A-8A97-A6204D353686}" type="slidenum">
              <a:rPr lang="en-US" smtClean="0"/>
              <a:pPr/>
              <a:t>15</a:t>
            </a:fld>
            <a:endParaRPr lang="en-US" dirty="0"/>
          </a:p>
        </p:txBody>
      </p:sp>
    </p:spTree>
    <p:extLst>
      <p:ext uri="{BB962C8B-B14F-4D97-AF65-F5344CB8AC3E}">
        <p14:creationId xmlns:p14="http://schemas.microsoft.com/office/powerpoint/2010/main" val="1499433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HyperFlex Architecture = Registers Everywhere</a:t>
            </a:r>
          </a:p>
          <a:p>
            <a:pPr lvl="1"/>
            <a:r>
              <a:rPr lang="en-US" dirty="0"/>
              <a:t>Registers in routing paths </a:t>
            </a:r>
            <a:br>
              <a:rPr lang="en-US" dirty="0"/>
            </a:br>
            <a:r>
              <a:rPr lang="en-US" dirty="0"/>
              <a:t>allow for </a:t>
            </a:r>
          </a:p>
          <a:p>
            <a:pPr lvl="2"/>
            <a:r>
              <a:rPr lang="en-US" dirty="0"/>
              <a:t>Easier elimination of critical paths </a:t>
            </a:r>
            <a:br>
              <a:rPr lang="en-US" dirty="0"/>
            </a:br>
            <a:r>
              <a:rPr lang="en-US" dirty="0"/>
              <a:t>through retiming</a:t>
            </a:r>
          </a:p>
          <a:p>
            <a:pPr lvl="2"/>
            <a:r>
              <a:rPr lang="en-US" dirty="0"/>
              <a:t>Free registers for pipelining</a:t>
            </a:r>
          </a:p>
          <a:p>
            <a:pPr lvl="3"/>
            <a:r>
              <a:rPr lang="en-US" dirty="0" err="1"/>
              <a:t>ALMs</a:t>
            </a:r>
            <a:r>
              <a:rPr lang="en-US" dirty="0"/>
              <a:t> will only be used for logic </a:t>
            </a:r>
            <a:br>
              <a:rPr lang="en-US" dirty="0"/>
            </a:br>
            <a:r>
              <a:rPr lang="en-US" dirty="0"/>
              <a:t>functions</a:t>
            </a:r>
          </a:p>
          <a:p>
            <a:pPr lvl="1"/>
            <a:r>
              <a:rPr lang="en-US" dirty="0"/>
              <a:t>Intel claims max clock </a:t>
            </a:r>
            <a:br>
              <a:rPr lang="en-US" dirty="0"/>
            </a:br>
            <a:r>
              <a:rPr lang="en-US" dirty="0"/>
              <a:t>frequency of 1 GHz for </a:t>
            </a:r>
            <a:br>
              <a:rPr lang="en-US" dirty="0"/>
            </a:br>
            <a:r>
              <a:rPr lang="en-US" dirty="0"/>
              <a:t>Stratix 10</a:t>
            </a:r>
          </a:p>
          <a:p>
            <a:endParaRPr lang="en-US" dirty="0"/>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HyperFlex Architecture</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16</a:t>
            </a:fld>
            <a:endParaRPr lang="en-US"/>
          </a:p>
        </p:txBody>
      </p:sp>
      <p:pic>
        <p:nvPicPr>
          <p:cNvPr id="5" name="Picture 4">
            <a:extLst>
              <a:ext uri="{FF2B5EF4-FFF2-40B4-BE49-F238E27FC236}">
                <a16:creationId xmlns:a16="http://schemas.microsoft.com/office/drawing/2014/main" id="{F55A8DDC-36A0-4BB2-9E9D-B2DCE1C0BE0E}"/>
              </a:ext>
            </a:extLst>
          </p:cNvPr>
          <p:cNvPicPr>
            <a:picLocks noChangeAspect="1"/>
          </p:cNvPicPr>
          <p:nvPr/>
        </p:nvPicPr>
        <p:blipFill>
          <a:blip r:embed="rId2"/>
          <a:stretch>
            <a:fillRect/>
          </a:stretch>
        </p:blipFill>
        <p:spPr>
          <a:xfrm>
            <a:off x="5537754" y="1602194"/>
            <a:ext cx="6391533" cy="3653612"/>
          </a:xfrm>
          <a:prstGeom prst="rect">
            <a:avLst/>
          </a:prstGeom>
        </p:spPr>
      </p:pic>
      <p:pic>
        <p:nvPicPr>
          <p:cNvPr id="8" name="Picture 7">
            <a:extLst>
              <a:ext uri="{FF2B5EF4-FFF2-40B4-BE49-F238E27FC236}">
                <a16:creationId xmlns:a16="http://schemas.microsoft.com/office/drawing/2014/main" id="{FAA3AAAE-6930-4FA3-ABCE-73C09978062F}"/>
              </a:ext>
            </a:extLst>
          </p:cNvPr>
          <p:cNvPicPr>
            <a:picLocks noChangeAspect="1"/>
          </p:cNvPicPr>
          <p:nvPr/>
        </p:nvPicPr>
        <p:blipFill>
          <a:blip r:embed="rId3"/>
          <a:stretch>
            <a:fillRect/>
          </a:stretch>
        </p:blipFill>
        <p:spPr>
          <a:xfrm>
            <a:off x="7427821" y="5516856"/>
            <a:ext cx="2451432" cy="529200"/>
          </a:xfrm>
          <a:prstGeom prst="rect">
            <a:avLst/>
          </a:prstGeom>
        </p:spPr>
      </p:pic>
    </p:spTree>
    <p:extLst>
      <p:ext uri="{BB962C8B-B14F-4D97-AF65-F5344CB8AC3E}">
        <p14:creationId xmlns:p14="http://schemas.microsoft.com/office/powerpoint/2010/main" val="220926703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a:xfrm>
            <a:off x="271463" y="1116012"/>
            <a:ext cx="5729960" cy="5078791"/>
          </a:xfrm>
        </p:spPr>
        <p:txBody>
          <a:bodyPr/>
          <a:lstStyle/>
          <a:p>
            <a:r>
              <a:rPr lang="en-US" dirty="0"/>
              <a:t>Routing path and Inputs to </a:t>
            </a:r>
            <a:r>
              <a:rPr lang="en-US" dirty="0" err="1"/>
              <a:t>LUTs</a:t>
            </a:r>
            <a:r>
              <a:rPr lang="en-US" dirty="0"/>
              <a:t>, </a:t>
            </a:r>
            <a:r>
              <a:rPr lang="en-US" dirty="0" err="1"/>
              <a:t>FFs</a:t>
            </a:r>
            <a:r>
              <a:rPr lang="en-US" dirty="0"/>
              <a:t>, DSPs, </a:t>
            </a:r>
            <a:r>
              <a:rPr lang="en-US" dirty="0" err="1"/>
              <a:t>etc</a:t>
            </a:r>
            <a:r>
              <a:rPr lang="en-US" dirty="0"/>
              <a:t> has </a:t>
            </a:r>
            <a:r>
              <a:rPr lang="en-US" dirty="0" err="1"/>
              <a:t>bypassible</a:t>
            </a:r>
            <a:r>
              <a:rPr lang="en-US" dirty="0"/>
              <a:t> registers that can be easily utilized</a:t>
            </a:r>
          </a:p>
          <a:p>
            <a:r>
              <a:rPr lang="en-US" dirty="0"/>
              <a:t>Registers have only clock and data signals</a:t>
            </a:r>
          </a:p>
          <a:p>
            <a:pPr lvl="1"/>
            <a:r>
              <a:rPr lang="en-US" dirty="0"/>
              <a:t>No Async/Sync resets</a:t>
            </a:r>
          </a:p>
          <a:p>
            <a:pPr lvl="1"/>
            <a:r>
              <a:rPr lang="en-US" dirty="0"/>
              <a:t>No clock enables</a:t>
            </a:r>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Hyper Registers</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17</a:t>
            </a:fld>
            <a:endParaRPr lang="en-US"/>
          </a:p>
        </p:txBody>
      </p:sp>
      <p:pic>
        <p:nvPicPr>
          <p:cNvPr id="8" name="Picture 7">
            <a:extLst>
              <a:ext uri="{FF2B5EF4-FFF2-40B4-BE49-F238E27FC236}">
                <a16:creationId xmlns:a16="http://schemas.microsoft.com/office/drawing/2014/main" id="{41F33049-1915-4380-AE68-2A1D1CCD3084}"/>
              </a:ext>
            </a:extLst>
          </p:cNvPr>
          <p:cNvPicPr>
            <a:picLocks noChangeAspect="1"/>
          </p:cNvPicPr>
          <p:nvPr/>
        </p:nvPicPr>
        <p:blipFill>
          <a:blip r:embed="rId2"/>
          <a:stretch>
            <a:fillRect/>
          </a:stretch>
        </p:blipFill>
        <p:spPr>
          <a:xfrm>
            <a:off x="6096000" y="1309162"/>
            <a:ext cx="5098116" cy="2443136"/>
          </a:xfrm>
          <a:prstGeom prst="rect">
            <a:avLst/>
          </a:prstGeom>
        </p:spPr>
      </p:pic>
      <p:pic>
        <p:nvPicPr>
          <p:cNvPr id="9" name="Picture 8">
            <a:extLst>
              <a:ext uri="{FF2B5EF4-FFF2-40B4-BE49-F238E27FC236}">
                <a16:creationId xmlns:a16="http://schemas.microsoft.com/office/drawing/2014/main" id="{2D14E045-3545-4EBA-A076-A7DCE8385B80}"/>
              </a:ext>
            </a:extLst>
          </p:cNvPr>
          <p:cNvPicPr>
            <a:picLocks noChangeAspect="1"/>
          </p:cNvPicPr>
          <p:nvPr/>
        </p:nvPicPr>
        <p:blipFill>
          <a:blip r:embed="rId3"/>
          <a:stretch>
            <a:fillRect/>
          </a:stretch>
        </p:blipFill>
        <p:spPr>
          <a:xfrm>
            <a:off x="5150488" y="3791173"/>
            <a:ext cx="6673445" cy="2134201"/>
          </a:xfrm>
          <a:prstGeom prst="rect">
            <a:avLst/>
          </a:prstGeom>
        </p:spPr>
      </p:pic>
    </p:spTree>
    <p:extLst>
      <p:ext uri="{BB962C8B-B14F-4D97-AF65-F5344CB8AC3E}">
        <p14:creationId xmlns:p14="http://schemas.microsoft.com/office/powerpoint/2010/main" val="20479266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1C7DB9-D5F3-4831-BEAE-C1C2BB0103E0}"/>
              </a:ext>
            </a:extLst>
          </p:cNvPr>
          <p:cNvSpPr>
            <a:spLocks noGrp="1"/>
          </p:cNvSpPr>
          <p:nvPr>
            <p:ph type="body" sz="quarter" idx="11"/>
          </p:nvPr>
        </p:nvSpPr>
        <p:spPr>
          <a:xfrm>
            <a:off x="1529556" y="1291657"/>
            <a:ext cx="9132888" cy="1820862"/>
          </a:xfrm>
        </p:spPr>
        <p:txBody>
          <a:bodyPr/>
          <a:lstStyle/>
          <a:p>
            <a:r>
              <a:rPr lang="en-US" dirty="0"/>
              <a:t>3 Hyper Techniques to approve retiming</a:t>
            </a:r>
          </a:p>
        </p:txBody>
      </p:sp>
      <p:sp>
        <p:nvSpPr>
          <p:cNvPr id="5" name="Slide Number Placeholder 1">
            <a:extLst>
              <a:ext uri="{FF2B5EF4-FFF2-40B4-BE49-F238E27FC236}">
                <a16:creationId xmlns:a16="http://schemas.microsoft.com/office/drawing/2014/main" id="{31F7A682-ED12-4DB7-A2DF-1EE340C46DAC}"/>
              </a:ext>
            </a:extLst>
          </p:cNvPr>
          <p:cNvSpPr>
            <a:spLocks noGrp="1"/>
          </p:cNvSpPr>
          <p:nvPr>
            <p:ph type="sldNum" sz="quarter" idx="10"/>
          </p:nvPr>
        </p:nvSpPr>
        <p:spPr>
          <a:xfrm>
            <a:off x="6001423" y="6510161"/>
            <a:ext cx="189155" cy="194797"/>
          </a:xfrm>
        </p:spPr>
        <p:txBody>
          <a:bodyPr/>
          <a:lstStyle/>
          <a:p>
            <a:fld id="{BEFA2CCA-4016-444A-8A97-A6204D353686}" type="slidenum">
              <a:rPr lang="en-US" smtClean="0"/>
              <a:pPr/>
              <a:t>18</a:t>
            </a:fld>
            <a:endParaRPr lang="en-US" dirty="0"/>
          </a:p>
        </p:txBody>
      </p:sp>
      <p:pic>
        <p:nvPicPr>
          <p:cNvPr id="3" name="Picture 2">
            <a:extLst>
              <a:ext uri="{FF2B5EF4-FFF2-40B4-BE49-F238E27FC236}">
                <a16:creationId xmlns:a16="http://schemas.microsoft.com/office/drawing/2014/main" id="{F4AFC74A-0868-4EC5-A639-D0CA6B14F4A9}"/>
              </a:ext>
            </a:extLst>
          </p:cNvPr>
          <p:cNvPicPr>
            <a:picLocks noChangeAspect="1"/>
          </p:cNvPicPr>
          <p:nvPr/>
        </p:nvPicPr>
        <p:blipFill>
          <a:blip r:embed="rId2"/>
          <a:stretch>
            <a:fillRect/>
          </a:stretch>
        </p:blipFill>
        <p:spPr>
          <a:xfrm>
            <a:off x="1170005" y="2602195"/>
            <a:ext cx="9851990" cy="3084843"/>
          </a:xfrm>
          <a:prstGeom prst="rect">
            <a:avLst/>
          </a:prstGeom>
        </p:spPr>
      </p:pic>
    </p:spTree>
    <p:extLst>
      <p:ext uri="{BB962C8B-B14F-4D97-AF65-F5344CB8AC3E}">
        <p14:creationId xmlns:p14="http://schemas.microsoft.com/office/powerpoint/2010/main" val="15140548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Circuit Example:</a:t>
            </a:r>
          </a:p>
          <a:p>
            <a:pPr lvl="1"/>
            <a:r>
              <a:rPr lang="en-US" dirty="0"/>
              <a:t>Total Path still has total </a:t>
            </a:r>
            <a:br>
              <a:rPr lang="en-US" dirty="0"/>
            </a:br>
            <a:r>
              <a:rPr lang="en-US" dirty="0"/>
              <a:t>delay of </a:t>
            </a:r>
            <a:r>
              <a:rPr lang="en-US"/>
              <a:t>5 ns</a:t>
            </a:r>
            <a:endParaRPr lang="en-US" dirty="0"/>
          </a:p>
          <a:p>
            <a:pPr lvl="2"/>
            <a:r>
              <a:rPr lang="en-US" dirty="0"/>
              <a:t>Previous retiming and pipelining </a:t>
            </a:r>
            <a:br>
              <a:rPr lang="en-US" dirty="0"/>
            </a:br>
            <a:r>
              <a:rPr lang="en-US" dirty="0"/>
              <a:t>had total delay of 5.5 ns</a:t>
            </a:r>
          </a:p>
          <a:p>
            <a:pPr lvl="1"/>
            <a:r>
              <a:rPr lang="en-US" dirty="0"/>
              <a:t>Critical Path has delay</a:t>
            </a:r>
            <a:br>
              <a:rPr lang="en-US" dirty="0"/>
            </a:br>
            <a:r>
              <a:rPr lang="en-US" dirty="0"/>
              <a:t>of 2.5 ns</a:t>
            </a:r>
          </a:p>
          <a:p>
            <a:pPr lvl="2"/>
            <a:r>
              <a:rPr lang="en-US" dirty="0" err="1"/>
              <a:t>Fmax</a:t>
            </a:r>
            <a:r>
              <a:rPr lang="en-US" dirty="0"/>
              <a:t> limit = 400 MHz</a:t>
            </a:r>
          </a:p>
          <a:p>
            <a:pPr lvl="1"/>
            <a:r>
              <a:rPr lang="en-US" dirty="0"/>
              <a:t>No additional </a:t>
            </a:r>
            <a:r>
              <a:rPr lang="en-US" dirty="0" err="1"/>
              <a:t>ALMs</a:t>
            </a:r>
            <a:r>
              <a:rPr lang="en-US" dirty="0"/>
              <a:t> needed</a:t>
            </a:r>
          </a:p>
          <a:p>
            <a:pPr lvl="1"/>
            <a:r>
              <a:rPr lang="en-US" dirty="0"/>
              <a:t>Compile time faster due to retiming</a:t>
            </a:r>
            <a:br>
              <a:rPr lang="en-US" dirty="0"/>
            </a:br>
            <a:r>
              <a:rPr lang="en-US" dirty="0"/>
              <a:t>occurring after place and route fully </a:t>
            </a:r>
            <a:br>
              <a:rPr lang="en-US" dirty="0"/>
            </a:br>
            <a:r>
              <a:rPr lang="en-US" dirty="0"/>
              <a:t>finalized</a:t>
            </a:r>
          </a:p>
          <a:p>
            <a:pPr lvl="1"/>
            <a:endParaRPr lang="en-US" dirty="0"/>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Hyper Retiming</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19</a:t>
            </a:fld>
            <a:endParaRPr lang="en-US" dirty="0"/>
          </a:p>
        </p:txBody>
      </p:sp>
      <p:pic>
        <p:nvPicPr>
          <p:cNvPr id="9" name="Picture 8">
            <a:extLst>
              <a:ext uri="{FF2B5EF4-FFF2-40B4-BE49-F238E27FC236}">
                <a16:creationId xmlns:a16="http://schemas.microsoft.com/office/drawing/2014/main" id="{E50FD4C9-B111-45C8-A17A-A2954344422D}"/>
              </a:ext>
            </a:extLst>
          </p:cNvPr>
          <p:cNvPicPr>
            <a:picLocks noChangeAspect="1"/>
          </p:cNvPicPr>
          <p:nvPr/>
        </p:nvPicPr>
        <p:blipFill>
          <a:blip r:embed="rId2"/>
          <a:stretch>
            <a:fillRect/>
          </a:stretch>
        </p:blipFill>
        <p:spPr>
          <a:xfrm>
            <a:off x="8098780" y="5284525"/>
            <a:ext cx="3548180" cy="1012024"/>
          </a:xfrm>
          <a:prstGeom prst="rect">
            <a:avLst/>
          </a:prstGeom>
        </p:spPr>
      </p:pic>
      <p:pic>
        <p:nvPicPr>
          <p:cNvPr id="10" name="Picture 9">
            <a:extLst>
              <a:ext uri="{FF2B5EF4-FFF2-40B4-BE49-F238E27FC236}">
                <a16:creationId xmlns:a16="http://schemas.microsoft.com/office/drawing/2014/main" id="{1FD24736-C4AE-4918-9C62-E1961D781012}"/>
              </a:ext>
            </a:extLst>
          </p:cNvPr>
          <p:cNvPicPr>
            <a:picLocks noChangeAspect="1"/>
          </p:cNvPicPr>
          <p:nvPr/>
        </p:nvPicPr>
        <p:blipFill>
          <a:blip r:embed="rId3"/>
          <a:stretch>
            <a:fillRect/>
          </a:stretch>
        </p:blipFill>
        <p:spPr>
          <a:xfrm>
            <a:off x="5492781" y="1181538"/>
            <a:ext cx="6391533" cy="2991781"/>
          </a:xfrm>
          <a:prstGeom prst="rect">
            <a:avLst/>
          </a:prstGeom>
        </p:spPr>
      </p:pic>
      <p:pic>
        <p:nvPicPr>
          <p:cNvPr id="11" name="Picture 10">
            <a:extLst>
              <a:ext uri="{FF2B5EF4-FFF2-40B4-BE49-F238E27FC236}">
                <a16:creationId xmlns:a16="http://schemas.microsoft.com/office/drawing/2014/main" id="{CF2015D5-CE1E-49E1-929B-56E9C0C9A2F2}"/>
              </a:ext>
            </a:extLst>
          </p:cNvPr>
          <p:cNvPicPr>
            <a:picLocks noChangeAspect="1"/>
          </p:cNvPicPr>
          <p:nvPr/>
        </p:nvPicPr>
        <p:blipFill>
          <a:blip r:embed="rId4"/>
          <a:stretch>
            <a:fillRect/>
          </a:stretch>
        </p:blipFill>
        <p:spPr>
          <a:xfrm>
            <a:off x="4429105" y="3893771"/>
            <a:ext cx="2815636" cy="393853"/>
          </a:xfrm>
          <a:prstGeom prst="rect">
            <a:avLst/>
          </a:prstGeom>
        </p:spPr>
      </p:pic>
      <p:pic>
        <p:nvPicPr>
          <p:cNvPr id="8" name="Picture 7">
            <a:extLst>
              <a:ext uri="{FF2B5EF4-FFF2-40B4-BE49-F238E27FC236}">
                <a16:creationId xmlns:a16="http://schemas.microsoft.com/office/drawing/2014/main" id="{DDA39D08-8621-414B-AA16-B23E45C52257}"/>
              </a:ext>
            </a:extLst>
          </p:cNvPr>
          <p:cNvPicPr>
            <a:picLocks noChangeAspect="1"/>
          </p:cNvPicPr>
          <p:nvPr/>
        </p:nvPicPr>
        <p:blipFill rotWithShape="1">
          <a:blip r:embed="rId5">
            <a:grayscl/>
          </a:blip>
          <a:srcRect l="8453" r="5967" b="3333"/>
          <a:stretch/>
        </p:blipFill>
        <p:spPr>
          <a:xfrm>
            <a:off x="8153726" y="3064307"/>
            <a:ext cx="178752" cy="466319"/>
          </a:xfrm>
          <a:prstGeom prst="rect">
            <a:avLst/>
          </a:prstGeom>
        </p:spPr>
      </p:pic>
      <p:pic>
        <p:nvPicPr>
          <p:cNvPr id="12" name="Picture 11">
            <a:extLst>
              <a:ext uri="{FF2B5EF4-FFF2-40B4-BE49-F238E27FC236}">
                <a16:creationId xmlns:a16="http://schemas.microsoft.com/office/drawing/2014/main" id="{390D2725-058D-4336-A181-CCF0D1BA1E71}"/>
              </a:ext>
            </a:extLst>
          </p:cNvPr>
          <p:cNvPicPr>
            <a:picLocks noChangeAspect="1"/>
          </p:cNvPicPr>
          <p:nvPr/>
        </p:nvPicPr>
        <p:blipFill rotWithShape="1">
          <a:blip r:embed="rId5"/>
          <a:srcRect l="8453" r="5967" b="3333"/>
          <a:stretch/>
        </p:blipFill>
        <p:spPr>
          <a:xfrm>
            <a:off x="9185139" y="2925398"/>
            <a:ext cx="178752" cy="466319"/>
          </a:xfrm>
          <a:prstGeom prst="rect">
            <a:avLst/>
          </a:prstGeom>
        </p:spPr>
      </p:pic>
      <p:pic>
        <p:nvPicPr>
          <p:cNvPr id="3" name="Picture 2">
            <a:extLst>
              <a:ext uri="{FF2B5EF4-FFF2-40B4-BE49-F238E27FC236}">
                <a16:creationId xmlns:a16="http://schemas.microsoft.com/office/drawing/2014/main" id="{FDE3D5A0-0E84-4BD3-91F5-FAA02DA7449E}"/>
              </a:ext>
            </a:extLst>
          </p:cNvPr>
          <p:cNvPicPr>
            <a:picLocks noChangeAspect="1"/>
          </p:cNvPicPr>
          <p:nvPr/>
        </p:nvPicPr>
        <p:blipFill>
          <a:blip r:embed="rId6"/>
          <a:stretch>
            <a:fillRect/>
          </a:stretch>
        </p:blipFill>
        <p:spPr>
          <a:xfrm>
            <a:off x="7380341" y="4254212"/>
            <a:ext cx="4444369" cy="1030313"/>
          </a:xfrm>
          <a:prstGeom prst="rect">
            <a:avLst/>
          </a:prstGeom>
        </p:spPr>
      </p:pic>
    </p:spTree>
    <p:extLst>
      <p:ext uri="{BB962C8B-B14F-4D97-AF65-F5344CB8AC3E}">
        <p14:creationId xmlns:p14="http://schemas.microsoft.com/office/powerpoint/2010/main" val="1074404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1C7DB9-D5F3-4831-BEAE-C1C2BB0103E0}"/>
              </a:ext>
            </a:extLst>
          </p:cNvPr>
          <p:cNvSpPr>
            <a:spLocks noGrp="1"/>
          </p:cNvSpPr>
          <p:nvPr>
            <p:ph type="body" sz="quarter" idx="11"/>
          </p:nvPr>
        </p:nvSpPr>
        <p:spPr/>
        <p:txBody>
          <a:bodyPr/>
          <a:lstStyle/>
          <a:p>
            <a:r>
              <a:rPr lang="en-US" dirty="0"/>
              <a:t>Intel’s 2019 FPGA Announcements: New Devices</a:t>
            </a:r>
          </a:p>
        </p:txBody>
      </p:sp>
      <p:sp>
        <p:nvSpPr>
          <p:cNvPr id="5" name="Slide Number Placeholder 1">
            <a:extLst>
              <a:ext uri="{FF2B5EF4-FFF2-40B4-BE49-F238E27FC236}">
                <a16:creationId xmlns:a16="http://schemas.microsoft.com/office/drawing/2014/main" id="{31F7A682-ED12-4DB7-A2DF-1EE340C46DAC}"/>
              </a:ext>
            </a:extLst>
          </p:cNvPr>
          <p:cNvSpPr>
            <a:spLocks noGrp="1"/>
          </p:cNvSpPr>
          <p:nvPr>
            <p:ph type="sldNum" sz="quarter" idx="10"/>
          </p:nvPr>
        </p:nvSpPr>
        <p:spPr>
          <a:xfrm>
            <a:off x="6001423" y="6510161"/>
            <a:ext cx="189155" cy="194797"/>
          </a:xfrm>
        </p:spPr>
        <p:txBody>
          <a:bodyPr/>
          <a:lstStyle/>
          <a:p>
            <a:fld id="{BEFA2CCA-4016-444A-8A97-A6204D353686}" type="slidenum">
              <a:rPr lang="en-US" smtClean="0"/>
              <a:pPr/>
              <a:t>2</a:t>
            </a:fld>
            <a:endParaRPr lang="en-US" dirty="0"/>
          </a:p>
        </p:txBody>
      </p:sp>
    </p:spTree>
    <p:extLst>
      <p:ext uri="{BB962C8B-B14F-4D97-AF65-F5344CB8AC3E}">
        <p14:creationId xmlns:p14="http://schemas.microsoft.com/office/powerpoint/2010/main" val="111935079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Circuit Example:</a:t>
            </a:r>
          </a:p>
          <a:p>
            <a:pPr lvl="1"/>
            <a:r>
              <a:rPr lang="en-US" dirty="0"/>
              <a:t>Total Path still has total </a:t>
            </a:r>
            <a:br>
              <a:rPr lang="en-US" dirty="0"/>
            </a:br>
            <a:r>
              <a:rPr lang="en-US" dirty="0"/>
              <a:t>delay of 5ns</a:t>
            </a:r>
          </a:p>
          <a:p>
            <a:pPr lvl="2"/>
            <a:r>
              <a:rPr lang="en-US" dirty="0"/>
              <a:t>Previous retiming and pipelining </a:t>
            </a:r>
            <a:br>
              <a:rPr lang="en-US" dirty="0"/>
            </a:br>
            <a:r>
              <a:rPr lang="en-US" dirty="0"/>
              <a:t>had total delay of 5.5 ns</a:t>
            </a:r>
          </a:p>
          <a:p>
            <a:pPr lvl="1"/>
            <a:r>
              <a:rPr lang="en-US" dirty="0"/>
              <a:t>Critical Path has delay</a:t>
            </a:r>
            <a:br>
              <a:rPr lang="en-US" dirty="0"/>
            </a:br>
            <a:r>
              <a:rPr lang="en-US" dirty="0"/>
              <a:t>of 1.75 ns</a:t>
            </a:r>
          </a:p>
          <a:p>
            <a:pPr lvl="2"/>
            <a:r>
              <a:rPr lang="en-US" dirty="0" err="1"/>
              <a:t>Fmax</a:t>
            </a:r>
            <a:r>
              <a:rPr lang="en-US" dirty="0"/>
              <a:t> limit = 572 MHz</a:t>
            </a:r>
          </a:p>
          <a:p>
            <a:pPr lvl="1"/>
            <a:r>
              <a:rPr lang="en-US" dirty="0"/>
              <a:t>No additional </a:t>
            </a:r>
            <a:r>
              <a:rPr lang="en-US" dirty="0" err="1"/>
              <a:t>ALMs</a:t>
            </a:r>
            <a:r>
              <a:rPr lang="en-US" dirty="0"/>
              <a:t> needed</a:t>
            </a:r>
          </a:p>
          <a:p>
            <a:pPr lvl="1"/>
            <a:r>
              <a:rPr lang="en-US" dirty="0"/>
              <a:t>Requires additional cycle</a:t>
            </a:r>
          </a:p>
          <a:p>
            <a:pPr lvl="1"/>
            <a:r>
              <a:rPr lang="en-US" dirty="0"/>
              <a:t>Compile time faster due to retiming</a:t>
            </a:r>
            <a:br>
              <a:rPr lang="en-US" dirty="0"/>
            </a:br>
            <a:r>
              <a:rPr lang="en-US" dirty="0"/>
              <a:t>occurring after place and route finalized</a:t>
            </a:r>
          </a:p>
          <a:p>
            <a:pPr lvl="1"/>
            <a:endParaRPr lang="en-US" dirty="0"/>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Hyper Pipelining</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20</a:t>
            </a:fld>
            <a:endParaRPr lang="en-US" dirty="0"/>
          </a:p>
        </p:txBody>
      </p:sp>
      <p:pic>
        <p:nvPicPr>
          <p:cNvPr id="9" name="Picture 8">
            <a:extLst>
              <a:ext uri="{FF2B5EF4-FFF2-40B4-BE49-F238E27FC236}">
                <a16:creationId xmlns:a16="http://schemas.microsoft.com/office/drawing/2014/main" id="{E50FD4C9-B111-45C8-A17A-A2954344422D}"/>
              </a:ext>
            </a:extLst>
          </p:cNvPr>
          <p:cNvPicPr>
            <a:picLocks noChangeAspect="1"/>
          </p:cNvPicPr>
          <p:nvPr/>
        </p:nvPicPr>
        <p:blipFill>
          <a:blip r:embed="rId2"/>
          <a:stretch>
            <a:fillRect/>
          </a:stretch>
        </p:blipFill>
        <p:spPr>
          <a:xfrm>
            <a:off x="8098780" y="5284525"/>
            <a:ext cx="3548180" cy="1012024"/>
          </a:xfrm>
          <a:prstGeom prst="rect">
            <a:avLst/>
          </a:prstGeom>
        </p:spPr>
      </p:pic>
      <p:pic>
        <p:nvPicPr>
          <p:cNvPr id="11" name="Picture 10">
            <a:extLst>
              <a:ext uri="{FF2B5EF4-FFF2-40B4-BE49-F238E27FC236}">
                <a16:creationId xmlns:a16="http://schemas.microsoft.com/office/drawing/2014/main" id="{CF2015D5-CE1E-49E1-929B-56E9C0C9A2F2}"/>
              </a:ext>
            </a:extLst>
          </p:cNvPr>
          <p:cNvPicPr>
            <a:picLocks noChangeAspect="1"/>
          </p:cNvPicPr>
          <p:nvPr/>
        </p:nvPicPr>
        <p:blipFill>
          <a:blip r:embed="rId3"/>
          <a:stretch>
            <a:fillRect/>
          </a:stretch>
        </p:blipFill>
        <p:spPr>
          <a:xfrm>
            <a:off x="7816361" y="4569575"/>
            <a:ext cx="2815636" cy="393853"/>
          </a:xfrm>
          <a:prstGeom prst="rect">
            <a:avLst/>
          </a:prstGeom>
        </p:spPr>
      </p:pic>
      <p:pic>
        <p:nvPicPr>
          <p:cNvPr id="12" name="Picture 11">
            <a:extLst>
              <a:ext uri="{FF2B5EF4-FFF2-40B4-BE49-F238E27FC236}">
                <a16:creationId xmlns:a16="http://schemas.microsoft.com/office/drawing/2014/main" id="{46527218-A9D3-432F-BC0E-CF8AC9B130B9}"/>
              </a:ext>
            </a:extLst>
          </p:cNvPr>
          <p:cNvPicPr>
            <a:picLocks noChangeAspect="1"/>
          </p:cNvPicPr>
          <p:nvPr/>
        </p:nvPicPr>
        <p:blipFill rotWithShape="1">
          <a:blip r:embed="rId4"/>
          <a:srcRect l="14761" b="9664"/>
          <a:stretch/>
        </p:blipFill>
        <p:spPr>
          <a:xfrm>
            <a:off x="5381462" y="1276378"/>
            <a:ext cx="6391533" cy="3293197"/>
          </a:xfrm>
          <a:prstGeom prst="rect">
            <a:avLst/>
          </a:prstGeom>
        </p:spPr>
      </p:pic>
      <p:pic>
        <p:nvPicPr>
          <p:cNvPr id="5" name="Picture 4">
            <a:extLst>
              <a:ext uri="{FF2B5EF4-FFF2-40B4-BE49-F238E27FC236}">
                <a16:creationId xmlns:a16="http://schemas.microsoft.com/office/drawing/2014/main" id="{958BF907-195F-4DEF-B547-6E065879B0EE}"/>
              </a:ext>
            </a:extLst>
          </p:cNvPr>
          <p:cNvPicPr>
            <a:picLocks noChangeAspect="1"/>
          </p:cNvPicPr>
          <p:nvPr/>
        </p:nvPicPr>
        <p:blipFill>
          <a:blip r:embed="rId5"/>
          <a:stretch>
            <a:fillRect/>
          </a:stretch>
        </p:blipFill>
        <p:spPr>
          <a:xfrm>
            <a:off x="9638626" y="4642492"/>
            <a:ext cx="468487" cy="197710"/>
          </a:xfrm>
          <a:prstGeom prst="rect">
            <a:avLst/>
          </a:prstGeom>
        </p:spPr>
      </p:pic>
      <p:pic>
        <p:nvPicPr>
          <p:cNvPr id="14" name="Picture 13">
            <a:extLst>
              <a:ext uri="{FF2B5EF4-FFF2-40B4-BE49-F238E27FC236}">
                <a16:creationId xmlns:a16="http://schemas.microsoft.com/office/drawing/2014/main" id="{4418CF87-63EA-4FA8-8F99-9C5538D0F84C}"/>
              </a:ext>
            </a:extLst>
          </p:cNvPr>
          <p:cNvPicPr>
            <a:picLocks noChangeAspect="1"/>
          </p:cNvPicPr>
          <p:nvPr/>
        </p:nvPicPr>
        <p:blipFill>
          <a:blip r:embed="rId6"/>
          <a:stretch>
            <a:fillRect/>
          </a:stretch>
        </p:blipFill>
        <p:spPr>
          <a:xfrm>
            <a:off x="8830918" y="4622502"/>
            <a:ext cx="722575" cy="237689"/>
          </a:xfrm>
          <a:prstGeom prst="rect">
            <a:avLst/>
          </a:prstGeom>
        </p:spPr>
      </p:pic>
    </p:spTree>
    <p:extLst>
      <p:ext uri="{BB962C8B-B14F-4D97-AF65-F5344CB8AC3E}">
        <p14:creationId xmlns:p14="http://schemas.microsoft.com/office/powerpoint/2010/main" val="38312371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a:xfrm>
            <a:off x="271463" y="1116012"/>
            <a:ext cx="6526902" cy="5078791"/>
          </a:xfrm>
        </p:spPr>
        <p:txBody>
          <a:bodyPr/>
          <a:lstStyle/>
          <a:p>
            <a:r>
              <a:rPr lang="en-US" dirty="0"/>
              <a:t>Bottlenecks remain after hyper-retiming and hyper-pipelining</a:t>
            </a:r>
          </a:p>
          <a:p>
            <a:pPr lvl="1"/>
            <a:r>
              <a:rPr lang="en-US" dirty="0"/>
              <a:t>Optimizations can be made to </a:t>
            </a:r>
            <a:br>
              <a:rPr lang="en-US"/>
            </a:br>
            <a:r>
              <a:rPr lang="en-US" dirty="0"/>
              <a:t>improve timing and utilize more </a:t>
            </a:r>
            <a:br>
              <a:rPr lang="en-US"/>
            </a:br>
            <a:r>
              <a:rPr lang="en-US" dirty="0"/>
              <a:t>hyper registers</a:t>
            </a:r>
          </a:p>
          <a:p>
            <a:pPr lvl="2"/>
            <a:r>
              <a:rPr lang="en-US" dirty="0"/>
              <a:t>Remove Async resets/clock enables/pipeline stalls</a:t>
            </a:r>
          </a:p>
          <a:p>
            <a:pPr lvl="2"/>
            <a:r>
              <a:rPr lang="en-US" dirty="0"/>
              <a:t>Remove RTL loops</a:t>
            </a:r>
          </a:p>
          <a:p>
            <a:pPr lvl="2"/>
            <a:r>
              <a:rPr lang="en-US" dirty="0"/>
              <a:t>Pipeline control signals when possible</a:t>
            </a:r>
          </a:p>
          <a:p>
            <a:pPr lvl="1"/>
            <a:endParaRPr lang="en-US" dirty="0"/>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Hyper Optimization</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21</a:t>
            </a:fld>
            <a:endParaRPr lang="en-US" dirty="0"/>
          </a:p>
        </p:txBody>
      </p:sp>
      <p:pic>
        <p:nvPicPr>
          <p:cNvPr id="9" name="Picture 8">
            <a:extLst>
              <a:ext uri="{FF2B5EF4-FFF2-40B4-BE49-F238E27FC236}">
                <a16:creationId xmlns:a16="http://schemas.microsoft.com/office/drawing/2014/main" id="{E50FD4C9-B111-45C8-A17A-A2954344422D}"/>
              </a:ext>
            </a:extLst>
          </p:cNvPr>
          <p:cNvPicPr>
            <a:picLocks noChangeAspect="1"/>
          </p:cNvPicPr>
          <p:nvPr/>
        </p:nvPicPr>
        <p:blipFill>
          <a:blip r:embed="rId2"/>
          <a:stretch>
            <a:fillRect/>
          </a:stretch>
        </p:blipFill>
        <p:spPr>
          <a:xfrm>
            <a:off x="8098780" y="5284525"/>
            <a:ext cx="3548180" cy="1012024"/>
          </a:xfrm>
          <a:prstGeom prst="rect">
            <a:avLst/>
          </a:prstGeom>
        </p:spPr>
      </p:pic>
      <p:pic>
        <p:nvPicPr>
          <p:cNvPr id="3" name="Picture 2">
            <a:extLst>
              <a:ext uri="{FF2B5EF4-FFF2-40B4-BE49-F238E27FC236}">
                <a16:creationId xmlns:a16="http://schemas.microsoft.com/office/drawing/2014/main" id="{34B98228-394C-48FF-AEFA-BC4A8F723606}"/>
              </a:ext>
            </a:extLst>
          </p:cNvPr>
          <p:cNvPicPr>
            <a:picLocks noChangeAspect="1"/>
          </p:cNvPicPr>
          <p:nvPr/>
        </p:nvPicPr>
        <p:blipFill>
          <a:blip r:embed="rId3"/>
          <a:stretch>
            <a:fillRect/>
          </a:stretch>
        </p:blipFill>
        <p:spPr>
          <a:xfrm>
            <a:off x="6695486" y="977761"/>
            <a:ext cx="5175812" cy="4205018"/>
          </a:xfrm>
          <a:prstGeom prst="rect">
            <a:avLst/>
          </a:prstGeom>
        </p:spPr>
      </p:pic>
    </p:spTree>
    <p:extLst>
      <p:ext uri="{BB962C8B-B14F-4D97-AF65-F5344CB8AC3E}">
        <p14:creationId xmlns:p14="http://schemas.microsoft.com/office/powerpoint/2010/main" val="14171001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1C7DB9-D5F3-4831-BEAE-C1C2BB0103E0}"/>
              </a:ext>
            </a:extLst>
          </p:cNvPr>
          <p:cNvSpPr>
            <a:spLocks noGrp="1"/>
          </p:cNvSpPr>
          <p:nvPr>
            <p:ph type="body" sz="quarter" idx="11"/>
          </p:nvPr>
        </p:nvSpPr>
        <p:spPr>
          <a:xfrm>
            <a:off x="1529556" y="1291657"/>
            <a:ext cx="9132888" cy="1820862"/>
          </a:xfrm>
        </p:spPr>
        <p:txBody>
          <a:bodyPr/>
          <a:lstStyle/>
          <a:p>
            <a:r>
              <a:rPr lang="en-US" dirty="0"/>
              <a:t>New Tools for Hyper Technique implementation </a:t>
            </a:r>
          </a:p>
        </p:txBody>
      </p:sp>
      <p:sp>
        <p:nvSpPr>
          <p:cNvPr id="5" name="Slide Number Placeholder 1">
            <a:extLst>
              <a:ext uri="{FF2B5EF4-FFF2-40B4-BE49-F238E27FC236}">
                <a16:creationId xmlns:a16="http://schemas.microsoft.com/office/drawing/2014/main" id="{31F7A682-ED12-4DB7-A2DF-1EE340C46DAC}"/>
              </a:ext>
            </a:extLst>
          </p:cNvPr>
          <p:cNvSpPr>
            <a:spLocks noGrp="1"/>
          </p:cNvSpPr>
          <p:nvPr>
            <p:ph type="sldNum" sz="quarter" idx="10"/>
          </p:nvPr>
        </p:nvSpPr>
        <p:spPr>
          <a:xfrm>
            <a:off x="6001423" y="6510161"/>
            <a:ext cx="189155" cy="194797"/>
          </a:xfrm>
        </p:spPr>
        <p:txBody>
          <a:bodyPr/>
          <a:lstStyle/>
          <a:p>
            <a:fld id="{BEFA2CCA-4016-444A-8A97-A6204D353686}" type="slidenum">
              <a:rPr lang="en-US" smtClean="0"/>
              <a:pPr/>
              <a:t>22</a:t>
            </a:fld>
            <a:endParaRPr lang="en-US" dirty="0"/>
          </a:p>
        </p:txBody>
      </p:sp>
      <p:pic>
        <p:nvPicPr>
          <p:cNvPr id="6" name="Picture 5">
            <a:extLst>
              <a:ext uri="{FF2B5EF4-FFF2-40B4-BE49-F238E27FC236}">
                <a16:creationId xmlns:a16="http://schemas.microsoft.com/office/drawing/2014/main" id="{D3828FE0-EE41-4E4E-B789-2436F8B76E6D}"/>
              </a:ext>
            </a:extLst>
          </p:cNvPr>
          <p:cNvPicPr>
            <a:picLocks noChangeAspect="1"/>
          </p:cNvPicPr>
          <p:nvPr/>
        </p:nvPicPr>
        <p:blipFill>
          <a:blip r:embed="rId2"/>
          <a:stretch>
            <a:fillRect/>
          </a:stretch>
        </p:blipFill>
        <p:spPr>
          <a:xfrm>
            <a:off x="2553021" y="3020566"/>
            <a:ext cx="7085957" cy="2275225"/>
          </a:xfrm>
          <a:prstGeom prst="rect">
            <a:avLst/>
          </a:prstGeom>
        </p:spPr>
      </p:pic>
    </p:spTree>
    <p:extLst>
      <p:ext uri="{BB962C8B-B14F-4D97-AF65-F5344CB8AC3E}">
        <p14:creationId xmlns:p14="http://schemas.microsoft.com/office/powerpoint/2010/main" val="91482258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Hyper Retiming and Fast Forward Compile</a:t>
            </a:r>
          </a:p>
          <a:p>
            <a:pPr lvl="1"/>
            <a:r>
              <a:rPr lang="en-US" dirty="0"/>
              <a:t>Retimer applies hyper retiming</a:t>
            </a:r>
          </a:p>
          <a:p>
            <a:pPr lvl="2"/>
            <a:r>
              <a:rPr lang="en-US" dirty="0"/>
              <a:t>Retimer report outputs current bottleneck that prevents further retiming </a:t>
            </a:r>
          </a:p>
          <a:p>
            <a:pPr lvl="1"/>
            <a:r>
              <a:rPr lang="en-US" dirty="0"/>
              <a:t>Fast Forward reveals series of steps to take (such as removing async resets or removing user restrictions)</a:t>
            </a:r>
          </a:p>
          <a:p>
            <a:endParaRPr lang="en-US" dirty="0"/>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Hyper Technique Tools</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23</a:t>
            </a:fld>
            <a:endParaRPr lang="en-US"/>
          </a:p>
        </p:txBody>
      </p:sp>
      <p:pic>
        <p:nvPicPr>
          <p:cNvPr id="5" name="Picture 4" descr="A screenshot of a computer&#10;&#10;Description automatically generated">
            <a:extLst>
              <a:ext uri="{FF2B5EF4-FFF2-40B4-BE49-F238E27FC236}">
                <a16:creationId xmlns:a16="http://schemas.microsoft.com/office/drawing/2014/main" id="{64DF8D0E-705F-412C-8751-4DB585840200}"/>
              </a:ext>
            </a:extLst>
          </p:cNvPr>
          <p:cNvPicPr>
            <a:picLocks noChangeAspect="1"/>
          </p:cNvPicPr>
          <p:nvPr/>
        </p:nvPicPr>
        <p:blipFill rotWithShape="1">
          <a:blip r:embed="rId2"/>
          <a:srcRect l="39810" t="22280" r="4762" b="74208"/>
          <a:stretch/>
        </p:blipFill>
        <p:spPr>
          <a:xfrm>
            <a:off x="190112" y="5779266"/>
            <a:ext cx="11811776" cy="359229"/>
          </a:xfrm>
          <a:prstGeom prst="roundRect">
            <a:avLst>
              <a:gd name="adj" fmla="val 1858"/>
            </a:avLst>
          </a:prstGeom>
          <a:ln>
            <a:solidFill>
              <a:schemeClr val="accent1"/>
            </a:solidFill>
          </a:ln>
          <a:effectLst/>
        </p:spPr>
      </p:pic>
      <p:pic>
        <p:nvPicPr>
          <p:cNvPr id="8" name="Picture 7" descr="A screenshot of a computer&#10;&#10;Description automatically generated">
            <a:extLst>
              <a:ext uri="{FF2B5EF4-FFF2-40B4-BE49-F238E27FC236}">
                <a16:creationId xmlns:a16="http://schemas.microsoft.com/office/drawing/2014/main" id="{93A91BC0-BE2F-43CE-B397-2CF00C91939F}"/>
              </a:ext>
            </a:extLst>
          </p:cNvPr>
          <p:cNvPicPr>
            <a:picLocks noChangeAspect="1"/>
          </p:cNvPicPr>
          <p:nvPr/>
        </p:nvPicPr>
        <p:blipFill rotWithShape="1">
          <a:blip r:embed="rId3"/>
          <a:srcRect l="13750" t="57347" r="58125" b="24613"/>
          <a:stretch/>
        </p:blipFill>
        <p:spPr>
          <a:xfrm>
            <a:off x="6538319" y="3963024"/>
            <a:ext cx="4827449" cy="1437538"/>
          </a:xfrm>
          <a:prstGeom prst="rect">
            <a:avLst/>
          </a:prstGeom>
          <a:ln>
            <a:solidFill>
              <a:schemeClr val="accent1"/>
            </a:solidFill>
          </a:ln>
        </p:spPr>
      </p:pic>
      <p:pic>
        <p:nvPicPr>
          <p:cNvPr id="9" name="Picture 8">
            <a:extLst>
              <a:ext uri="{FF2B5EF4-FFF2-40B4-BE49-F238E27FC236}">
                <a16:creationId xmlns:a16="http://schemas.microsoft.com/office/drawing/2014/main" id="{FF4A2A29-E4A1-40BD-8F8E-AA3FBF8AE315}"/>
              </a:ext>
            </a:extLst>
          </p:cNvPr>
          <p:cNvPicPr>
            <a:picLocks noChangeAspect="1"/>
          </p:cNvPicPr>
          <p:nvPr/>
        </p:nvPicPr>
        <p:blipFill rotWithShape="1">
          <a:blip r:embed="rId4"/>
          <a:srcRect l="4882" t="797" r="1576" b="26294"/>
          <a:stretch/>
        </p:blipFill>
        <p:spPr>
          <a:xfrm>
            <a:off x="623742" y="4066650"/>
            <a:ext cx="5472258" cy="1437538"/>
          </a:xfrm>
          <a:prstGeom prst="roundRect">
            <a:avLst>
              <a:gd name="adj" fmla="val 0"/>
            </a:avLst>
          </a:prstGeom>
          <a:effectLst/>
        </p:spPr>
      </p:pic>
    </p:spTree>
    <p:extLst>
      <p:ext uri="{BB962C8B-B14F-4D97-AF65-F5344CB8AC3E}">
        <p14:creationId xmlns:p14="http://schemas.microsoft.com/office/powerpoint/2010/main" val="250906918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Hyper Retiming and Fast Forward Compile</a:t>
            </a:r>
          </a:p>
          <a:p>
            <a:pPr lvl="1"/>
            <a:r>
              <a:rPr lang="en-US" dirty="0"/>
              <a:t>Fast Forward reveals series of steps to take </a:t>
            </a:r>
          </a:p>
          <a:p>
            <a:pPr lvl="2"/>
            <a:r>
              <a:rPr lang="en-US" dirty="0"/>
              <a:t>Hyper Retiming – reveals current </a:t>
            </a:r>
            <a:br>
              <a:rPr lang="en-US" dirty="0"/>
            </a:br>
            <a:r>
              <a:rPr lang="en-US" dirty="0"/>
              <a:t>restrictions preventing retiming such </a:t>
            </a:r>
            <a:br>
              <a:rPr lang="en-US" dirty="0"/>
            </a:br>
            <a:r>
              <a:rPr lang="en-US" dirty="0"/>
              <a:t>as using async reset or user restriction </a:t>
            </a:r>
            <a:br>
              <a:rPr lang="en-US" dirty="0"/>
            </a:br>
            <a:r>
              <a:rPr lang="en-US" dirty="0"/>
              <a:t>attribute</a:t>
            </a:r>
          </a:p>
          <a:p>
            <a:pPr lvl="2"/>
            <a:r>
              <a:rPr lang="en-US" dirty="0"/>
              <a:t>Hyper Pipelining – reveals where adding </a:t>
            </a:r>
            <a:br>
              <a:rPr lang="en-US" dirty="0"/>
            </a:br>
            <a:r>
              <a:rPr lang="en-US" dirty="0"/>
              <a:t>pipelining states can improve timing</a:t>
            </a:r>
          </a:p>
          <a:p>
            <a:pPr lvl="2"/>
            <a:r>
              <a:rPr lang="en-US" dirty="0"/>
              <a:t>Hyper Optimization – reveals logic </a:t>
            </a:r>
            <a:br>
              <a:rPr lang="en-US" dirty="0"/>
            </a:br>
            <a:r>
              <a:rPr lang="en-US" dirty="0"/>
              <a:t>bottleneck that prevents further hyper </a:t>
            </a:r>
            <a:br>
              <a:rPr lang="en-US" dirty="0"/>
            </a:br>
            <a:r>
              <a:rPr lang="en-US" dirty="0"/>
              <a:t>retiming</a:t>
            </a:r>
          </a:p>
          <a:p>
            <a:endParaRPr lang="en-US" dirty="0"/>
          </a:p>
        </p:txBody>
      </p:sp>
      <p:pic>
        <p:nvPicPr>
          <p:cNvPr id="10" name="Picture 9">
            <a:extLst>
              <a:ext uri="{FF2B5EF4-FFF2-40B4-BE49-F238E27FC236}">
                <a16:creationId xmlns:a16="http://schemas.microsoft.com/office/drawing/2014/main" id="{C0BE45A3-84E7-48B4-8942-6FC42DB17E97}"/>
              </a:ext>
            </a:extLst>
          </p:cNvPr>
          <p:cNvPicPr>
            <a:picLocks noChangeAspect="1"/>
          </p:cNvPicPr>
          <p:nvPr/>
        </p:nvPicPr>
        <p:blipFill rotWithShape="1">
          <a:blip r:embed="rId2"/>
          <a:srcRect r="1744" b="10265"/>
          <a:stretch/>
        </p:blipFill>
        <p:spPr>
          <a:xfrm>
            <a:off x="5950449" y="2173594"/>
            <a:ext cx="6147461" cy="3786112"/>
          </a:xfrm>
          <a:prstGeom prst="rect">
            <a:avLst/>
          </a:prstGeom>
        </p:spPr>
      </p:pic>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Hyper Technique Tools</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24</a:t>
            </a:fld>
            <a:endParaRPr lang="en-US"/>
          </a:p>
        </p:txBody>
      </p:sp>
      <p:pic>
        <p:nvPicPr>
          <p:cNvPr id="9" name="Picture 8">
            <a:extLst>
              <a:ext uri="{FF2B5EF4-FFF2-40B4-BE49-F238E27FC236}">
                <a16:creationId xmlns:a16="http://schemas.microsoft.com/office/drawing/2014/main" id="{FF4A2A29-E4A1-40BD-8F8E-AA3FBF8AE315}"/>
              </a:ext>
            </a:extLst>
          </p:cNvPr>
          <p:cNvPicPr>
            <a:picLocks noChangeAspect="1"/>
          </p:cNvPicPr>
          <p:nvPr/>
        </p:nvPicPr>
        <p:blipFill rotWithShape="1">
          <a:blip r:embed="rId3"/>
          <a:srcRect l="4882" t="9643" r="1576" b="31479"/>
          <a:stretch/>
        </p:blipFill>
        <p:spPr>
          <a:xfrm>
            <a:off x="529165" y="4956494"/>
            <a:ext cx="5472258" cy="1160891"/>
          </a:xfrm>
          <a:prstGeom prst="roundRect">
            <a:avLst>
              <a:gd name="adj" fmla="val 0"/>
            </a:avLst>
          </a:prstGeom>
          <a:effectLst/>
        </p:spPr>
      </p:pic>
    </p:spTree>
    <p:extLst>
      <p:ext uri="{BB962C8B-B14F-4D97-AF65-F5344CB8AC3E}">
        <p14:creationId xmlns:p14="http://schemas.microsoft.com/office/powerpoint/2010/main" val="402558944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a:t>Coming in Intel </a:t>
            </a:r>
            <a:r>
              <a:rPr lang="en-US" err="1"/>
              <a:t>Agilex</a:t>
            </a:r>
            <a:r>
              <a:rPr lang="en-US"/>
              <a:t> FPGA as early as 2021</a:t>
            </a:r>
          </a:p>
          <a:p>
            <a:pPr lvl="1"/>
            <a:r>
              <a:rPr lang="en-US"/>
              <a:t>Claims up to 40% faster performance</a:t>
            </a:r>
          </a:p>
          <a:p>
            <a:pPr lvl="1"/>
            <a:r>
              <a:rPr lang="en-US"/>
              <a:t>Claims up to 40% lower total power</a:t>
            </a:r>
          </a:p>
          <a:p>
            <a:r>
              <a:rPr lang="en-US"/>
              <a:t>Includes high-speed bypass to Hyper-Registers</a:t>
            </a:r>
          </a:p>
          <a:p>
            <a:pPr lvl="1"/>
            <a:r>
              <a:rPr lang="en-US"/>
              <a:t>Performance Improvements for both Intel HyperFlex Architecture optimized designs </a:t>
            </a:r>
            <a:br>
              <a:rPr lang="en-US"/>
            </a:br>
            <a:r>
              <a:rPr lang="en-US"/>
              <a:t>and designs </a:t>
            </a:r>
            <a:br>
              <a:rPr lang="en-US"/>
            </a:br>
            <a:r>
              <a:rPr lang="en-US" i="1"/>
              <a:t>not</a:t>
            </a:r>
            <a:r>
              <a:rPr lang="en-US"/>
              <a:t> optimized </a:t>
            </a:r>
            <a:br>
              <a:rPr lang="en-US"/>
            </a:br>
            <a:r>
              <a:rPr lang="en-US"/>
              <a:t>for Intel </a:t>
            </a:r>
            <a:br>
              <a:rPr lang="en-US"/>
            </a:br>
            <a:r>
              <a:rPr lang="en-US"/>
              <a:t>HyperFlex </a:t>
            </a:r>
            <a:br>
              <a:rPr lang="en-US"/>
            </a:br>
            <a:r>
              <a:rPr lang="en-US"/>
              <a:t>Architecture</a:t>
            </a:r>
          </a:p>
          <a:p>
            <a:pPr lvl="1"/>
            <a:endParaRPr lang="en-US"/>
          </a:p>
          <a:p>
            <a:endParaRPr lang="en-US"/>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a:t>2</a:t>
            </a:r>
            <a:r>
              <a:rPr lang="en-US" baseline="30000"/>
              <a:t>nd</a:t>
            </a:r>
            <a:r>
              <a:rPr lang="en-US"/>
              <a:t> generation HyperFlex Architecture</a:t>
            </a:r>
            <a:endParaRPr lang="en-US" dirty="0"/>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25</a:t>
            </a:fld>
            <a:endParaRPr lang="en-US"/>
          </a:p>
        </p:txBody>
      </p:sp>
      <p:pic>
        <p:nvPicPr>
          <p:cNvPr id="3" name="Picture 2">
            <a:extLst>
              <a:ext uri="{FF2B5EF4-FFF2-40B4-BE49-F238E27FC236}">
                <a16:creationId xmlns:a16="http://schemas.microsoft.com/office/drawing/2014/main" id="{3284AB5E-FF92-4EDA-825E-027421986920}"/>
              </a:ext>
            </a:extLst>
          </p:cNvPr>
          <p:cNvPicPr>
            <a:picLocks noChangeAspect="1"/>
          </p:cNvPicPr>
          <p:nvPr/>
        </p:nvPicPr>
        <p:blipFill>
          <a:blip r:embed="rId2"/>
          <a:stretch>
            <a:fillRect/>
          </a:stretch>
        </p:blipFill>
        <p:spPr>
          <a:xfrm>
            <a:off x="3492795" y="3764098"/>
            <a:ext cx="8240233" cy="2307961"/>
          </a:xfrm>
          <a:prstGeom prst="rect">
            <a:avLst/>
          </a:prstGeom>
        </p:spPr>
      </p:pic>
    </p:spTree>
    <p:extLst>
      <p:ext uri="{BB962C8B-B14F-4D97-AF65-F5344CB8AC3E}">
        <p14:creationId xmlns:p14="http://schemas.microsoft.com/office/powerpoint/2010/main" val="5876930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a:t>Limit Async Resets and Clock Enables in design</a:t>
            </a:r>
          </a:p>
          <a:p>
            <a:pPr lvl="1"/>
            <a:r>
              <a:rPr lang="en-US"/>
              <a:t>Prevents mapping onto Hyper-Registers</a:t>
            </a:r>
          </a:p>
          <a:p>
            <a:r>
              <a:rPr lang="en-US"/>
              <a:t>Run multiple seeds to identify top critical chains</a:t>
            </a:r>
          </a:p>
          <a:p>
            <a:pPr lvl="1"/>
            <a:r>
              <a:rPr lang="en-US"/>
              <a:t>Different random seeds can result in different critical chains</a:t>
            </a:r>
          </a:p>
          <a:p>
            <a:r>
              <a:rPr lang="en-US"/>
              <a:t>Retimer does NOT optimize the second-place critical chain</a:t>
            </a:r>
          </a:p>
          <a:p>
            <a:pPr lvl="1"/>
            <a:r>
              <a:rPr lang="en-US"/>
              <a:t>No point in retiming if no more </a:t>
            </a:r>
            <a:r>
              <a:rPr lang="en-US" err="1"/>
              <a:t>Fmax</a:t>
            </a:r>
            <a:r>
              <a:rPr lang="en-US"/>
              <a:t> gain</a:t>
            </a:r>
          </a:p>
          <a:p>
            <a:pPr lvl="1"/>
            <a:r>
              <a:rPr lang="en-US"/>
              <a:t>Likely that multiple paths that are almost as critical as </a:t>
            </a:r>
            <a:r>
              <a:rPr lang="en-US" err="1"/>
              <a:t>ultimiate</a:t>
            </a:r>
            <a:r>
              <a:rPr lang="en-US"/>
              <a:t> critical path</a:t>
            </a:r>
          </a:p>
          <a:p>
            <a:pPr lvl="2"/>
            <a:r>
              <a:rPr lang="en-US"/>
              <a:t>Focus retiming on paths identified by </a:t>
            </a:r>
            <a:r>
              <a:rPr lang="en-US" err="1"/>
              <a:t>retimer</a:t>
            </a:r>
            <a:r>
              <a:rPr lang="en-US"/>
              <a:t>/fast forward compiler instead of looking at </a:t>
            </a:r>
            <a:r>
              <a:rPr lang="en-US" err="1"/>
              <a:t>TimeQuests</a:t>
            </a:r>
            <a:r>
              <a:rPr lang="en-US"/>
              <a:t> top failing paths</a:t>
            </a:r>
          </a:p>
          <a:p>
            <a:endParaRPr lang="en-US"/>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a:t>Tips for </a:t>
            </a:r>
            <a:r>
              <a:rPr lang="en-US" err="1"/>
              <a:t>HyperArchitecture</a:t>
            </a:r>
            <a:r>
              <a:rPr lang="en-US"/>
              <a:t> Designs</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26</a:t>
            </a:fld>
            <a:endParaRPr lang="en-US"/>
          </a:p>
        </p:txBody>
      </p:sp>
    </p:spTree>
    <p:extLst>
      <p:ext uri="{BB962C8B-B14F-4D97-AF65-F5344CB8AC3E}">
        <p14:creationId xmlns:p14="http://schemas.microsoft.com/office/powerpoint/2010/main" val="141932448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1546E7-534A-413D-B498-7F3C736D253E}"/>
              </a:ext>
            </a:extLst>
          </p:cNvPr>
          <p:cNvSpPr>
            <a:spLocks noGrp="1"/>
          </p:cNvSpPr>
          <p:nvPr>
            <p:ph type="body" sz="quarter" idx="11"/>
          </p:nvPr>
        </p:nvSpPr>
        <p:spPr>
          <a:xfrm>
            <a:off x="1529556" y="975501"/>
            <a:ext cx="9132888" cy="901146"/>
          </a:xfrm>
        </p:spPr>
        <p:txBody>
          <a:bodyPr/>
          <a:lstStyle/>
          <a:p>
            <a:r>
              <a:rPr lang="en-US" dirty="0"/>
              <a:t>Sources</a:t>
            </a:r>
          </a:p>
        </p:txBody>
      </p:sp>
      <p:sp>
        <p:nvSpPr>
          <p:cNvPr id="5" name="Text Placeholder 4">
            <a:extLst>
              <a:ext uri="{FF2B5EF4-FFF2-40B4-BE49-F238E27FC236}">
                <a16:creationId xmlns:a16="http://schemas.microsoft.com/office/drawing/2014/main" id="{58FB3003-F99C-40CF-BC89-65710D30D57D}"/>
              </a:ext>
            </a:extLst>
          </p:cNvPr>
          <p:cNvSpPr>
            <a:spLocks noGrp="1"/>
          </p:cNvSpPr>
          <p:nvPr>
            <p:ph type="body" sz="quarter" idx="12"/>
          </p:nvPr>
        </p:nvSpPr>
        <p:spPr>
          <a:xfrm>
            <a:off x="1528763" y="1876647"/>
            <a:ext cx="9134475" cy="3838353"/>
          </a:xfrm>
        </p:spPr>
        <p:txBody>
          <a:bodyPr/>
          <a:lstStyle/>
          <a:p>
            <a:pPr marL="342900" lvl="0" indent="-342900" algn="l" defTabSz="457200" rtl="0">
              <a:spcBef>
                <a:spcPts val="1000"/>
              </a:spcBef>
              <a:buClr>
                <a:srgbClr val="B31166"/>
              </a:buClr>
              <a:buSzPct val="80000"/>
              <a:buFont typeface="Wingdings 3" charset="2"/>
              <a:buChar char=""/>
            </a:pPr>
            <a:r>
              <a:rPr lang="en-US" sz="1700" b="0" kern="1200" dirty="0">
                <a:latin typeface="Century Gothic" panose="020B0502020202020204"/>
                <a:cs typeface="+mn-cs"/>
              </a:rPr>
              <a:t>White Papers</a:t>
            </a: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2">
                  <a:extLst>
                    <a:ext uri="{A12FA001-AC4F-418D-AE19-62706E023703}">
                      <ahyp:hlinkClr xmlns:ahyp="http://schemas.microsoft.com/office/drawing/2018/hyperlinkcolor" val="tx"/>
                    </a:ext>
                  </a:extLst>
                </a:hlinkClick>
              </a:rPr>
              <a:t>Using Intel Quartus Prime Software to Maximize Performance in the Intel HyperFlex FPGA Architecture</a:t>
            </a:r>
            <a:endParaRPr lang="en-US" sz="1500" b="0" kern="1200" dirty="0">
              <a:latin typeface="Century Gothic" panose="020B0502020202020204"/>
              <a:cs typeface="+mn-cs"/>
            </a:endParaRP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3">
                  <a:extLst>
                    <a:ext uri="{A12FA001-AC4F-418D-AE19-62706E023703}">
                      <ahyp:hlinkClr xmlns:ahyp="http://schemas.microsoft.com/office/drawing/2018/hyperlinkcolor" val="tx"/>
                    </a:ext>
                  </a:extLst>
                </a:hlinkClick>
              </a:rPr>
              <a:t>Understanding How the New Intel HyperFlex FPGA Architecture Enables Next Generation High-Performance Systems</a:t>
            </a:r>
            <a:endParaRPr lang="en-US" sz="1500" b="0" kern="1200" dirty="0">
              <a:latin typeface="Century Gothic" panose="020B0502020202020204"/>
              <a:cs typeface="+mn-cs"/>
            </a:endParaRP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4">
                  <a:extLst>
                    <a:ext uri="{A12FA001-AC4F-418D-AE19-62706E023703}">
                      <ahyp:hlinkClr xmlns:ahyp="http://schemas.microsoft.com/office/drawing/2018/hyperlinkcolor" val="tx"/>
                    </a:ext>
                  </a:extLst>
                </a:hlinkClick>
              </a:rPr>
              <a:t>Intel </a:t>
            </a:r>
            <a:r>
              <a:rPr lang="en-US" sz="1500" b="0" kern="1200" dirty="0" err="1">
                <a:latin typeface="Century Gothic" panose="020B0502020202020204"/>
                <a:cs typeface="+mn-cs"/>
                <a:hlinkClick r:id="rId4">
                  <a:extLst>
                    <a:ext uri="{A12FA001-AC4F-418D-AE19-62706E023703}">
                      <ahyp:hlinkClr xmlns:ahyp="http://schemas.microsoft.com/office/drawing/2018/hyperlinkcolor" val="tx"/>
                    </a:ext>
                  </a:extLst>
                </a:hlinkClick>
              </a:rPr>
              <a:t>Agilex</a:t>
            </a:r>
            <a:r>
              <a:rPr lang="en-US" sz="1500" b="0" kern="1200" dirty="0">
                <a:latin typeface="Century Gothic" panose="020B0502020202020204"/>
                <a:cs typeface="+mn-cs"/>
                <a:hlinkClick r:id="rId4">
                  <a:extLst>
                    <a:ext uri="{A12FA001-AC4F-418D-AE19-62706E023703}">
                      <ahyp:hlinkClr xmlns:ahyp="http://schemas.microsoft.com/office/drawing/2018/hyperlinkcolor" val="tx"/>
                    </a:ext>
                  </a:extLst>
                </a:hlinkClick>
              </a:rPr>
              <a:t> FPGAs Deliver a Game-Changing Combination of Flexibility and Agility for the Data-Centric World</a:t>
            </a:r>
            <a:endParaRPr lang="en-US" sz="1500" b="0" kern="1200" dirty="0">
              <a:latin typeface="Century Gothic" panose="020B0502020202020204"/>
              <a:cs typeface="+mn-cs"/>
            </a:endParaRPr>
          </a:p>
          <a:p>
            <a:pPr marL="430422" indent="-285750" algn="l" defTabSz="457200" rtl="0">
              <a:spcBef>
                <a:spcPts val="1000"/>
              </a:spcBef>
              <a:buClr>
                <a:srgbClr val="B31166"/>
              </a:buClr>
              <a:buSzPct val="80000"/>
              <a:buFont typeface="Wingdings 3" charset="2"/>
              <a:buChar char=""/>
            </a:pPr>
            <a:r>
              <a:rPr lang="en-US" sz="1900" b="0" kern="1200" dirty="0">
                <a:latin typeface="Century Gothic" panose="020B0502020202020204"/>
                <a:cs typeface="+mn-cs"/>
              </a:rPr>
              <a:t>News articles</a:t>
            </a: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5">
                  <a:extLst>
                    <a:ext uri="{A12FA001-AC4F-418D-AE19-62706E023703}">
                      <ahyp:hlinkClr xmlns:ahyp="http://schemas.microsoft.com/office/drawing/2018/hyperlinkcolor" val="tx"/>
                    </a:ext>
                  </a:extLst>
                </a:hlinkClick>
              </a:rPr>
              <a:t>Intel Introduces World’s Largest FPGA With 43.3 Billion Transistors</a:t>
            </a:r>
            <a:endParaRPr lang="en-US" sz="1500" b="0" kern="1200" dirty="0">
              <a:latin typeface="Century Gothic" panose="020B0502020202020204"/>
              <a:cs typeface="+mn-cs"/>
            </a:endParaRP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6">
                  <a:extLst>
                    <a:ext uri="{A12FA001-AC4F-418D-AE19-62706E023703}">
                      <ahyp:hlinkClr xmlns:ahyp="http://schemas.microsoft.com/office/drawing/2018/hyperlinkcolor" val="tx"/>
                    </a:ext>
                  </a:extLst>
                </a:hlinkClick>
              </a:rPr>
              <a:t>Intel Launches Stratix 10 </a:t>
            </a:r>
            <a:r>
              <a:rPr lang="en-US" sz="1500" b="0" kern="1200" dirty="0" err="1">
                <a:latin typeface="Century Gothic" panose="020B0502020202020204"/>
                <a:cs typeface="+mn-cs"/>
                <a:hlinkClick r:id="rId6">
                  <a:extLst>
                    <a:ext uri="{A12FA001-AC4F-418D-AE19-62706E023703}">
                      <ahyp:hlinkClr xmlns:ahyp="http://schemas.microsoft.com/office/drawing/2018/hyperlinkcolor" val="tx"/>
                    </a:ext>
                  </a:extLst>
                </a:hlinkClick>
              </a:rPr>
              <a:t>GX</a:t>
            </a:r>
            <a:r>
              <a:rPr lang="en-US" sz="1500" b="0" kern="1200" dirty="0">
                <a:latin typeface="Century Gothic" panose="020B0502020202020204"/>
                <a:cs typeface="+mn-cs"/>
                <a:hlinkClick r:id="rId6">
                  <a:extLst>
                    <a:ext uri="{A12FA001-AC4F-418D-AE19-62706E023703}">
                      <ahyp:hlinkClr xmlns:ahyp="http://schemas.microsoft.com/office/drawing/2018/hyperlinkcolor" val="tx"/>
                    </a:ext>
                  </a:extLst>
                </a:hlinkClick>
              </a:rPr>
              <a:t> 10M; 10M </a:t>
            </a:r>
            <a:r>
              <a:rPr lang="en-US" sz="1500" b="0" kern="1200" dirty="0" err="1">
                <a:latin typeface="Century Gothic" panose="020B0502020202020204"/>
                <a:cs typeface="+mn-cs"/>
                <a:hlinkClick r:id="rId6">
                  <a:extLst>
                    <a:ext uri="{A12FA001-AC4F-418D-AE19-62706E023703}">
                      <ahyp:hlinkClr xmlns:ahyp="http://schemas.microsoft.com/office/drawing/2018/hyperlinkcolor" val="tx"/>
                    </a:ext>
                  </a:extLst>
                </a:hlinkClick>
              </a:rPr>
              <a:t>LEs</a:t>
            </a:r>
            <a:r>
              <a:rPr lang="en-US" sz="1500" b="0" kern="1200" dirty="0">
                <a:latin typeface="Century Gothic" panose="020B0502020202020204"/>
                <a:cs typeface="+mn-cs"/>
                <a:hlinkClick r:id="rId6">
                  <a:extLst>
                    <a:ext uri="{A12FA001-AC4F-418D-AE19-62706E023703}">
                      <ahyp:hlinkClr xmlns:ahyp="http://schemas.microsoft.com/office/drawing/2018/hyperlinkcolor" val="tx"/>
                    </a:ext>
                  </a:extLst>
                </a:hlinkClick>
              </a:rPr>
              <a:t>, Two Massive Interconnected Dies</a:t>
            </a:r>
            <a:endParaRPr lang="en-US" sz="1500" b="0" kern="1200" dirty="0">
              <a:latin typeface="Century Gothic" panose="020B0502020202020204"/>
              <a:cs typeface="+mn-cs"/>
            </a:endParaRP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7">
                  <a:extLst>
                    <a:ext uri="{A12FA001-AC4F-418D-AE19-62706E023703}">
                      <ahyp:hlinkClr xmlns:ahyp="http://schemas.microsoft.com/office/drawing/2018/hyperlinkcolor" val="tx"/>
                    </a:ext>
                  </a:extLst>
                </a:hlinkClick>
              </a:rPr>
              <a:t>Intel Stratix 10 DX Adds PCIe Gen 4.0, Cache Coherency: UPI As Stopgap</a:t>
            </a:r>
            <a:endParaRPr lang="en-US" sz="1500" b="0" kern="1200" dirty="0">
              <a:latin typeface="Century Gothic" panose="020B0502020202020204"/>
              <a:cs typeface="+mn-cs"/>
            </a:endParaRP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8">
                  <a:extLst>
                    <a:ext uri="{A12FA001-AC4F-418D-AE19-62706E023703}">
                      <ahyp:hlinkClr xmlns:ahyp="http://schemas.microsoft.com/office/drawing/2018/hyperlinkcolor" val="tx"/>
                    </a:ext>
                  </a:extLst>
                </a:hlinkClick>
              </a:rPr>
              <a:t>Intel Stratix 10 DX Introduces PCIe 4.0, Cache-Coherency via UPI</a:t>
            </a:r>
            <a:endParaRPr lang="en-US" sz="1500" b="0" kern="1200" dirty="0">
              <a:latin typeface="Century Gothic" panose="020B0502020202020204"/>
              <a:cs typeface="+mn-cs"/>
            </a:endParaRPr>
          </a:p>
        </p:txBody>
      </p:sp>
      <p:sp>
        <p:nvSpPr>
          <p:cNvPr id="7" name="Slide Number Placeholder 1">
            <a:extLst>
              <a:ext uri="{FF2B5EF4-FFF2-40B4-BE49-F238E27FC236}">
                <a16:creationId xmlns:a16="http://schemas.microsoft.com/office/drawing/2014/main" id="{FE99AF25-3DF1-49D3-B3B6-635B13CABA7C}"/>
              </a:ext>
            </a:extLst>
          </p:cNvPr>
          <p:cNvSpPr>
            <a:spLocks noGrp="1"/>
          </p:cNvSpPr>
          <p:nvPr>
            <p:ph type="sldNum" sz="quarter" idx="10"/>
          </p:nvPr>
        </p:nvSpPr>
        <p:spPr>
          <a:xfrm>
            <a:off x="6001423" y="6510161"/>
            <a:ext cx="189155" cy="194797"/>
          </a:xfrm>
        </p:spPr>
        <p:txBody>
          <a:bodyPr/>
          <a:lstStyle/>
          <a:p>
            <a:fld id="{BEFA2CCA-4016-444A-8A97-A6204D353686}" type="slidenum">
              <a:rPr lang="en-US" smtClean="0"/>
              <a:pPr/>
              <a:t>27</a:t>
            </a:fld>
            <a:endParaRPr lang="en-US" dirty="0"/>
          </a:p>
        </p:txBody>
      </p:sp>
    </p:spTree>
    <p:extLst>
      <p:ext uri="{BB962C8B-B14F-4D97-AF65-F5344CB8AC3E}">
        <p14:creationId xmlns:p14="http://schemas.microsoft.com/office/powerpoint/2010/main" val="361438330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1546E7-534A-413D-B498-7F3C736D253E}"/>
              </a:ext>
            </a:extLst>
          </p:cNvPr>
          <p:cNvSpPr>
            <a:spLocks noGrp="1"/>
          </p:cNvSpPr>
          <p:nvPr>
            <p:ph type="body" sz="quarter" idx="11"/>
          </p:nvPr>
        </p:nvSpPr>
        <p:spPr>
          <a:xfrm>
            <a:off x="1529556" y="975501"/>
            <a:ext cx="9132888" cy="901146"/>
          </a:xfrm>
        </p:spPr>
        <p:txBody>
          <a:bodyPr/>
          <a:lstStyle/>
          <a:p>
            <a:r>
              <a:rPr lang="en-US" dirty="0"/>
              <a:t>Sources</a:t>
            </a:r>
          </a:p>
        </p:txBody>
      </p:sp>
      <p:sp>
        <p:nvSpPr>
          <p:cNvPr id="5" name="Text Placeholder 4">
            <a:extLst>
              <a:ext uri="{FF2B5EF4-FFF2-40B4-BE49-F238E27FC236}">
                <a16:creationId xmlns:a16="http://schemas.microsoft.com/office/drawing/2014/main" id="{58FB3003-F99C-40CF-BC89-65710D30D57D}"/>
              </a:ext>
            </a:extLst>
          </p:cNvPr>
          <p:cNvSpPr>
            <a:spLocks noGrp="1"/>
          </p:cNvSpPr>
          <p:nvPr>
            <p:ph type="body" sz="quarter" idx="12"/>
          </p:nvPr>
        </p:nvSpPr>
        <p:spPr>
          <a:xfrm>
            <a:off x="1528763" y="1876647"/>
            <a:ext cx="9134475" cy="3838353"/>
          </a:xfrm>
        </p:spPr>
        <p:txBody>
          <a:bodyPr/>
          <a:lstStyle/>
          <a:p>
            <a:pPr marL="342900" lvl="0" indent="-342900" algn="l" defTabSz="457200" rtl="0">
              <a:spcBef>
                <a:spcPts val="1000"/>
              </a:spcBef>
              <a:buClr>
                <a:srgbClr val="B31166"/>
              </a:buClr>
              <a:buSzPct val="80000"/>
              <a:buFont typeface="Wingdings 3" charset="2"/>
              <a:buChar char=""/>
            </a:pPr>
            <a:r>
              <a:rPr lang="en-US" sz="1700" b="0" kern="1200" dirty="0">
                <a:latin typeface="Century Gothic" panose="020B0502020202020204"/>
                <a:cs typeface="+mn-cs"/>
              </a:rPr>
              <a:t>Intel Documentation</a:t>
            </a: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2">
                  <a:extLst>
                    <a:ext uri="{A12FA001-AC4F-418D-AE19-62706E023703}">
                      <ahyp:hlinkClr xmlns:ahyp="http://schemas.microsoft.com/office/drawing/2018/hyperlinkcolor" val="tx"/>
                    </a:ext>
                  </a:extLst>
                </a:hlinkClick>
              </a:rPr>
              <a:t>Intel Stratix 10 High Performance Design Handbook</a:t>
            </a:r>
            <a:endParaRPr lang="en-US" sz="1500" b="0" kern="1200" dirty="0">
              <a:latin typeface="Century Gothic" panose="020B0502020202020204"/>
              <a:cs typeface="+mn-cs"/>
            </a:endParaRP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3">
                  <a:extLst>
                    <a:ext uri="{A12FA001-AC4F-418D-AE19-62706E023703}">
                      <ahyp:hlinkClr xmlns:ahyp="http://schemas.microsoft.com/office/drawing/2018/hyperlinkcolor" val="tx"/>
                    </a:ext>
                  </a:extLst>
                </a:hlinkClick>
              </a:rPr>
              <a:t>Intel Quartus Prime Pro Edition User Guide – Design Compilation</a:t>
            </a:r>
            <a:endParaRPr lang="en-US" sz="1500" b="0" kern="1200" dirty="0">
              <a:latin typeface="Century Gothic" panose="020B0502020202020204"/>
              <a:cs typeface="+mn-cs"/>
            </a:endParaRP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4">
                  <a:extLst>
                    <a:ext uri="{A12FA001-AC4F-418D-AE19-62706E023703}">
                      <ahyp:hlinkClr xmlns:ahyp="http://schemas.microsoft.com/office/drawing/2018/hyperlinkcolor" val="tx"/>
                    </a:ext>
                  </a:extLst>
                </a:hlinkClick>
              </a:rPr>
              <a:t>Intel Quartus Prime Pro Edition User Guide – Design Recommendations</a:t>
            </a:r>
            <a:endParaRPr lang="en-US" sz="1500" b="0" kern="1200" dirty="0">
              <a:latin typeface="Century Gothic" panose="020B0502020202020204"/>
              <a:cs typeface="+mn-cs"/>
            </a:endParaRP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cs typeface="+mn-cs"/>
                <a:hlinkClick r:id="rId5">
                  <a:extLst>
                    <a:ext uri="{A12FA001-AC4F-418D-AE19-62706E023703}">
                      <ahyp:hlinkClr xmlns:ahyp="http://schemas.microsoft.com/office/drawing/2018/hyperlinkcolor" val="tx"/>
                    </a:ext>
                  </a:extLst>
                </a:hlinkClick>
              </a:rPr>
              <a:t>Intel Quartus Prime Pro Edition User Guide – Design Optimizations</a:t>
            </a:r>
            <a:endParaRPr lang="en-US" sz="1500" b="0" kern="1200" dirty="0">
              <a:latin typeface="Century Gothic" panose="020B0502020202020204"/>
              <a:cs typeface="+mn-cs"/>
            </a:endParaRPr>
          </a:p>
          <a:p>
            <a:pPr marL="342900" lvl="0" indent="-342900" algn="l" defTabSz="457200" rtl="0">
              <a:spcBef>
                <a:spcPts val="1000"/>
              </a:spcBef>
              <a:buClr>
                <a:srgbClr val="B31166"/>
              </a:buClr>
              <a:buSzPct val="80000"/>
              <a:buFont typeface="Wingdings 3" charset="2"/>
              <a:buChar char=""/>
            </a:pPr>
            <a:r>
              <a:rPr lang="en-US" sz="1700" b="0" kern="1200" dirty="0">
                <a:latin typeface="Century Gothic" panose="020B0502020202020204"/>
                <a:cs typeface="+mn-cs"/>
              </a:rPr>
              <a:t>Books</a:t>
            </a: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hlinkClick r:id="rId6">
                  <a:extLst>
                    <a:ext uri="{A12FA001-AC4F-418D-AE19-62706E023703}">
                      <ahyp:hlinkClr xmlns:ahyp="http://schemas.microsoft.com/office/drawing/2018/hyperlinkcolor" val="tx"/>
                    </a:ext>
                  </a:extLst>
                </a:hlinkClick>
              </a:rPr>
              <a:t>Synthesis and Optimization of Digital Circuits</a:t>
            </a:r>
            <a:endParaRPr lang="en-US" sz="1500" b="0" kern="1200" dirty="0">
              <a:latin typeface="Century Gothic" panose="020B0502020202020204"/>
            </a:endParaRPr>
          </a:p>
          <a:p>
            <a:pPr marL="342900" lvl="0" indent="-342900" algn="l" defTabSz="457200" rtl="0">
              <a:spcBef>
                <a:spcPts val="1000"/>
              </a:spcBef>
              <a:buClr>
                <a:srgbClr val="B31166"/>
              </a:buClr>
              <a:buSzPct val="80000"/>
              <a:buFont typeface="Wingdings 3" charset="2"/>
              <a:buChar char=""/>
            </a:pPr>
            <a:r>
              <a:rPr lang="en-US" sz="1700" b="0" kern="1200" dirty="0">
                <a:latin typeface="Century Gothic" panose="020B0502020202020204"/>
              </a:rPr>
              <a:t>Additional Sources for Images</a:t>
            </a: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hlinkClick r:id="rId7">
                  <a:extLst>
                    <a:ext uri="{A12FA001-AC4F-418D-AE19-62706E023703}">
                      <ahyp:hlinkClr xmlns:ahyp="http://schemas.microsoft.com/office/drawing/2018/hyperlinkcolor" val="tx"/>
                    </a:ext>
                  </a:extLst>
                </a:hlinkClick>
              </a:rPr>
              <a:t>PowerPoint presentation from TAU 2016</a:t>
            </a:r>
            <a:endParaRPr lang="en-US" sz="1500" b="0" kern="1200" dirty="0">
              <a:latin typeface="Century Gothic" panose="020B0502020202020204"/>
            </a:endParaRPr>
          </a:p>
          <a:p>
            <a:pPr marL="742950" lvl="1" indent="-285750" algn="l" defTabSz="457200" rtl="0">
              <a:spcBef>
                <a:spcPts val="1000"/>
              </a:spcBef>
              <a:buClr>
                <a:srgbClr val="B31166"/>
              </a:buClr>
              <a:buSzPct val="80000"/>
              <a:buFont typeface="Wingdings 3" charset="2"/>
              <a:buChar char=""/>
            </a:pPr>
            <a:r>
              <a:rPr lang="en-US" sz="1500" b="0" kern="1200" dirty="0">
                <a:latin typeface="Century Gothic" panose="020B0502020202020204"/>
                <a:hlinkClick r:id="rId8">
                  <a:extLst>
                    <a:ext uri="{A12FA001-AC4F-418D-AE19-62706E023703}">
                      <ahyp:hlinkClr xmlns:ahyp="http://schemas.microsoft.com/office/drawing/2018/hyperlinkcolor" val="tx"/>
                    </a:ext>
                  </a:extLst>
                </a:hlinkClick>
              </a:rPr>
              <a:t>Chapter 4: Retiming</a:t>
            </a:r>
            <a:endParaRPr lang="en-US" sz="1500" b="0" kern="1200" dirty="0">
              <a:latin typeface="Century Gothic" panose="020B0502020202020204"/>
              <a:cs typeface="+mn-cs"/>
            </a:endParaRPr>
          </a:p>
        </p:txBody>
      </p:sp>
      <p:sp>
        <p:nvSpPr>
          <p:cNvPr id="7" name="Slide Number Placeholder 1">
            <a:extLst>
              <a:ext uri="{FF2B5EF4-FFF2-40B4-BE49-F238E27FC236}">
                <a16:creationId xmlns:a16="http://schemas.microsoft.com/office/drawing/2014/main" id="{FE99AF25-3DF1-49D3-B3B6-635B13CABA7C}"/>
              </a:ext>
            </a:extLst>
          </p:cNvPr>
          <p:cNvSpPr>
            <a:spLocks noGrp="1"/>
          </p:cNvSpPr>
          <p:nvPr>
            <p:ph type="sldNum" sz="quarter" idx="10"/>
          </p:nvPr>
        </p:nvSpPr>
        <p:spPr>
          <a:xfrm>
            <a:off x="6001423" y="6510161"/>
            <a:ext cx="189155" cy="194797"/>
          </a:xfrm>
        </p:spPr>
        <p:txBody>
          <a:bodyPr/>
          <a:lstStyle/>
          <a:p>
            <a:fld id="{BEFA2CCA-4016-444A-8A97-A6204D353686}" type="slidenum">
              <a:rPr lang="en-US" smtClean="0"/>
              <a:pPr/>
              <a:t>28</a:t>
            </a:fld>
            <a:endParaRPr lang="en-US" dirty="0"/>
          </a:p>
        </p:txBody>
      </p:sp>
    </p:spTree>
    <p:extLst>
      <p:ext uri="{BB962C8B-B14F-4D97-AF65-F5344CB8AC3E}">
        <p14:creationId xmlns:p14="http://schemas.microsoft.com/office/powerpoint/2010/main" val="1603216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05D6-20CA-4CBC-A2F4-5E6C2B0BA5CC}"/>
              </a:ext>
            </a:extLst>
          </p:cNvPr>
          <p:cNvSpPr>
            <a:spLocks noGrp="1"/>
          </p:cNvSpPr>
          <p:nvPr>
            <p:ph type="title"/>
          </p:nvPr>
        </p:nvSpPr>
        <p:spPr/>
        <p:txBody>
          <a:bodyPr/>
          <a:lstStyle/>
          <a:p>
            <a:r>
              <a:rPr lang="en-US" dirty="0"/>
              <a:t>Understanding Register Retiming: The key to Intel’s HyperFlex Architecture</a:t>
            </a:r>
          </a:p>
        </p:txBody>
      </p:sp>
      <p:sp>
        <p:nvSpPr>
          <p:cNvPr id="3" name="Text Placeholder 2">
            <a:extLst>
              <a:ext uri="{FF2B5EF4-FFF2-40B4-BE49-F238E27FC236}">
                <a16:creationId xmlns:a16="http://schemas.microsoft.com/office/drawing/2014/main" id="{77651E2E-BC94-4065-B720-1347D11B2AE3}"/>
              </a:ext>
            </a:extLst>
          </p:cNvPr>
          <p:cNvSpPr>
            <a:spLocks noGrp="1"/>
          </p:cNvSpPr>
          <p:nvPr>
            <p:ph type="body" sz="quarter" idx="11"/>
          </p:nvPr>
        </p:nvSpPr>
        <p:spPr/>
        <p:txBody>
          <a:bodyPr/>
          <a:lstStyle/>
          <a:p>
            <a:r>
              <a:rPr lang="en-US" dirty="0"/>
              <a:t>Presenter: Madison N. Emas</a:t>
            </a:r>
          </a:p>
        </p:txBody>
      </p:sp>
      <p:sp>
        <p:nvSpPr>
          <p:cNvPr id="4" name="Text Placeholder 3">
            <a:extLst>
              <a:ext uri="{FF2B5EF4-FFF2-40B4-BE49-F238E27FC236}">
                <a16:creationId xmlns:a16="http://schemas.microsoft.com/office/drawing/2014/main" id="{71E8B7DB-ACA8-4F58-B9E7-559ED9F97ECA}"/>
              </a:ext>
            </a:extLst>
          </p:cNvPr>
          <p:cNvSpPr>
            <a:spLocks noGrp="1"/>
          </p:cNvSpPr>
          <p:nvPr>
            <p:ph type="body" sz="quarter" idx="12"/>
          </p:nvPr>
        </p:nvSpPr>
        <p:spPr/>
        <p:txBody>
          <a:bodyPr/>
          <a:lstStyle/>
          <a:p>
            <a:r>
              <a:rPr lang="en-US" dirty="0"/>
              <a:t>November 22, 2019</a:t>
            </a:r>
          </a:p>
        </p:txBody>
      </p:sp>
    </p:spTree>
    <p:extLst>
      <p:ext uri="{BB962C8B-B14F-4D97-AF65-F5344CB8AC3E}">
        <p14:creationId xmlns:p14="http://schemas.microsoft.com/office/powerpoint/2010/main" val="38279178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Intel Stratix 10 DX FPGA (announced in September)</a:t>
            </a:r>
          </a:p>
          <a:p>
            <a:pPr lvl="1"/>
            <a:r>
              <a:rPr lang="en-US" dirty="0"/>
              <a:t>Supports Ultra Path Interconnect (UPI)</a:t>
            </a:r>
          </a:p>
          <a:p>
            <a:pPr lvl="2"/>
            <a:r>
              <a:rPr lang="en-US" dirty="0"/>
              <a:t>Intel’s proprietary point-to-point </a:t>
            </a:r>
            <a:br>
              <a:rPr lang="en-US" dirty="0"/>
            </a:br>
            <a:r>
              <a:rPr lang="en-US" dirty="0"/>
              <a:t>cache-coherent interconnect</a:t>
            </a:r>
          </a:p>
          <a:p>
            <a:pPr lvl="2"/>
            <a:r>
              <a:rPr lang="en-US" dirty="0"/>
              <a:t>Intended to allow FPGA to connect with </a:t>
            </a:r>
            <a:br>
              <a:rPr lang="en-US" dirty="0"/>
            </a:br>
            <a:r>
              <a:rPr lang="en-US" dirty="0"/>
              <a:t>Intel Xeon processors with lower latency </a:t>
            </a:r>
          </a:p>
          <a:p>
            <a:pPr lvl="1"/>
            <a:r>
              <a:rPr lang="en-US" dirty="0"/>
              <a:t>Supports PCIe Gen 4</a:t>
            </a:r>
          </a:p>
          <a:p>
            <a:pPr lvl="1"/>
            <a:r>
              <a:rPr lang="en-US" dirty="0"/>
              <a:t>New Memory controller</a:t>
            </a:r>
          </a:p>
          <a:p>
            <a:pPr lvl="2"/>
            <a:r>
              <a:rPr lang="en-US" dirty="0"/>
              <a:t>Supports director connections to </a:t>
            </a:r>
            <a:br>
              <a:rPr lang="en-US" dirty="0"/>
            </a:br>
            <a:r>
              <a:rPr lang="en-US" dirty="0"/>
              <a:t>select </a:t>
            </a:r>
            <a:r>
              <a:rPr lang="en-US" dirty="0" err="1"/>
              <a:t>Optane</a:t>
            </a:r>
            <a:r>
              <a:rPr lang="en-US" dirty="0"/>
              <a:t> DC persistent memory</a:t>
            </a:r>
          </a:p>
          <a:p>
            <a:pPr lvl="1"/>
            <a:r>
              <a:rPr lang="en-US" dirty="0"/>
              <a:t>Includes Intel’s HyperFlex FPGA Architecture</a:t>
            </a:r>
          </a:p>
          <a:p>
            <a:pPr marL="535762" lvl="1" indent="0">
              <a:buNone/>
            </a:pPr>
            <a:endParaRPr lang="en-US" dirty="0"/>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Intel’s 2019 FPGAs</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3</a:t>
            </a:fld>
            <a:endParaRPr lang="en-US"/>
          </a:p>
        </p:txBody>
      </p:sp>
      <p:pic>
        <p:nvPicPr>
          <p:cNvPr id="3" name="Picture 2">
            <a:extLst>
              <a:ext uri="{FF2B5EF4-FFF2-40B4-BE49-F238E27FC236}">
                <a16:creationId xmlns:a16="http://schemas.microsoft.com/office/drawing/2014/main" id="{5CD02DF0-A584-459D-B582-59E35E8A7B1B}"/>
              </a:ext>
            </a:extLst>
          </p:cNvPr>
          <p:cNvPicPr>
            <a:picLocks noChangeAspect="1"/>
          </p:cNvPicPr>
          <p:nvPr/>
        </p:nvPicPr>
        <p:blipFill rotWithShape="1">
          <a:blip r:embed="rId2"/>
          <a:srcRect t="37105" r="50291" b="21271"/>
          <a:stretch/>
        </p:blipFill>
        <p:spPr>
          <a:xfrm>
            <a:off x="6001423" y="2257226"/>
            <a:ext cx="6060558" cy="2591221"/>
          </a:xfrm>
          <a:prstGeom prst="rect">
            <a:avLst/>
          </a:prstGeom>
        </p:spPr>
      </p:pic>
    </p:spTree>
    <p:extLst>
      <p:ext uri="{BB962C8B-B14F-4D97-AF65-F5344CB8AC3E}">
        <p14:creationId xmlns:p14="http://schemas.microsoft.com/office/powerpoint/2010/main" val="33246902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a:xfrm>
            <a:off x="271463" y="1116012"/>
            <a:ext cx="10190974" cy="5078791"/>
          </a:xfrm>
        </p:spPr>
        <p:txBody>
          <a:bodyPr/>
          <a:lstStyle/>
          <a:p>
            <a:r>
              <a:rPr lang="en-US" dirty="0"/>
              <a:t>Intel </a:t>
            </a:r>
            <a:r>
              <a:rPr lang="en-US" dirty="0" err="1"/>
              <a:t>Agilex</a:t>
            </a:r>
            <a:r>
              <a:rPr lang="en-US" dirty="0"/>
              <a:t> FPGA (introduced early April)</a:t>
            </a:r>
          </a:p>
          <a:p>
            <a:pPr lvl="1"/>
            <a:r>
              <a:rPr lang="en-US" dirty="0"/>
              <a:t>Supports new Computer Express Link (CXL) interconnect</a:t>
            </a:r>
          </a:p>
          <a:p>
            <a:pPr lvl="2"/>
            <a:r>
              <a:rPr lang="en-US" dirty="0"/>
              <a:t>Cache and memory coherent interconnect to Intel Xeon processor</a:t>
            </a:r>
          </a:p>
          <a:p>
            <a:pPr lvl="2"/>
            <a:r>
              <a:rPr lang="en-US" dirty="0"/>
              <a:t>Claims will provide low latency and performance gains for memory intensive applications</a:t>
            </a:r>
          </a:p>
          <a:p>
            <a:pPr lvl="1"/>
            <a:r>
              <a:rPr lang="en-US" dirty="0"/>
              <a:t>Support for Intel Octane DC persistent memory</a:t>
            </a:r>
          </a:p>
          <a:p>
            <a:pPr lvl="1"/>
            <a:r>
              <a:rPr lang="en-US" dirty="0"/>
              <a:t>Includes Intel’s HyperFlex FPGA Architecture</a:t>
            </a:r>
          </a:p>
          <a:p>
            <a:pPr lvl="2"/>
            <a:r>
              <a:rPr lang="en-US" dirty="0"/>
              <a:t>2</a:t>
            </a:r>
            <a:r>
              <a:rPr lang="en-US" baseline="30000" dirty="0"/>
              <a:t>nd</a:t>
            </a:r>
            <a:r>
              <a:rPr lang="en-US" dirty="0"/>
              <a:t> generation Hyperflex Architecture</a:t>
            </a:r>
          </a:p>
          <a:p>
            <a:pPr lvl="2"/>
            <a:r>
              <a:rPr lang="en-US" dirty="0"/>
              <a:t>Claims up to 40% faster performance</a:t>
            </a:r>
          </a:p>
          <a:p>
            <a:pPr lvl="2"/>
            <a:r>
              <a:rPr lang="en-US" dirty="0"/>
              <a:t>Claims up to 40% lower total power</a:t>
            </a:r>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Intel’s 2019 FPGAs</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4</a:t>
            </a:fld>
            <a:endParaRPr lang="en-US"/>
          </a:p>
        </p:txBody>
      </p:sp>
      <p:pic>
        <p:nvPicPr>
          <p:cNvPr id="3" name="Picture 2">
            <a:extLst>
              <a:ext uri="{FF2B5EF4-FFF2-40B4-BE49-F238E27FC236}">
                <a16:creationId xmlns:a16="http://schemas.microsoft.com/office/drawing/2014/main" id="{C0E59E58-ACE5-4EDB-9CB1-16B8FA419EF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9394" l="24795" r="96716">
                        <a14:foregroundMark x1="54351" y1="14545" x2="54351" y2="14545"/>
                        <a14:foregroundMark x1="53530" y1="10000" x2="53530" y2="10000"/>
                        <a14:foregroundMark x1="36617" y1="48485" x2="36617" y2="48485"/>
                        <a14:foregroundMark x1="27750" y1="60000" x2="27750" y2="60000"/>
                        <a14:foregroundMark x1="24795" y1="63939" x2="24795" y2="63939"/>
                        <a14:foregroundMark x1="94417" y1="34848" x2="94417" y2="34848"/>
                        <a14:foregroundMark x1="96716" y1="32121" x2="96716" y2="32121"/>
                        <a14:foregroundMark x1="69951" y1="89394" x2="69951" y2="89394"/>
                      </a14:backgroundRemoval>
                    </a14:imgEffect>
                  </a14:imgLayer>
                </a14:imgProps>
              </a:ext>
            </a:extLst>
          </a:blip>
          <a:srcRect l="24094" t="5687" r="1212" b="3446"/>
          <a:stretch/>
        </p:blipFill>
        <p:spPr>
          <a:xfrm>
            <a:off x="7527852" y="3179135"/>
            <a:ext cx="4332767" cy="2856180"/>
          </a:xfrm>
          <a:prstGeom prst="rect">
            <a:avLst/>
          </a:prstGeom>
        </p:spPr>
      </p:pic>
    </p:spTree>
    <p:extLst>
      <p:ext uri="{BB962C8B-B14F-4D97-AF65-F5344CB8AC3E}">
        <p14:creationId xmlns:p14="http://schemas.microsoft.com/office/powerpoint/2010/main" val="23172173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a:xfrm>
            <a:off x="271463" y="1116012"/>
            <a:ext cx="10190974" cy="5078791"/>
          </a:xfrm>
        </p:spPr>
        <p:txBody>
          <a:bodyPr/>
          <a:lstStyle/>
          <a:p>
            <a:r>
              <a:rPr lang="en-US" dirty="0"/>
              <a:t>Intel Stratix 10 </a:t>
            </a:r>
            <a:r>
              <a:rPr lang="en-US" dirty="0" err="1"/>
              <a:t>GX</a:t>
            </a:r>
            <a:r>
              <a:rPr lang="en-US" dirty="0"/>
              <a:t> 10M FPGA (introduced early November)</a:t>
            </a:r>
          </a:p>
          <a:p>
            <a:pPr lvl="1"/>
            <a:r>
              <a:rPr lang="en-US" dirty="0"/>
              <a:t>2 FPGA fabric dies interconnected using three </a:t>
            </a:r>
            <a:br>
              <a:rPr lang="en-US" dirty="0"/>
            </a:br>
            <a:r>
              <a:rPr lang="en-US" dirty="0"/>
              <a:t>embedded bridges</a:t>
            </a:r>
          </a:p>
          <a:p>
            <a:pPr lvl="2"/>
            <a:r>
              <a:rPr lang="en-US" dirty="0"/>
              <a:t>Uses new DIB interconnect (more information promised in </a:t>
            </a:r>
            <a:br>
              <a:rPr lang="en-US" dirty="0"/>
            </a:br>
            <a:r>
              <a:rPr lang="en-US" dirty="0"/>
              <a:t>later announcements)</a:t>
            </a:r>
          </a:p>
          <a:p>
            <a:pPr lvl="2"/>
            <a:r>
              <a:rPr lang="en-US" dirty="0"/>
              <a:t>25,920 parallel connections between </a:t>
            </a:r>
            <a:br>
              <a:rPr lang="en-US" dirty="0"/>
            </a:br>
            <a:r>
              <a:rPr lang="en-US" dirty="0"/>
              <a:t>two dies</a:t>
            </a:r>
          </a:p>
          <a:p>
            <a:pPr lvl="1"/>
            <a:r>
              <a:rPr lang="en-US" dirty="0"/>
              <a:t>Largest Intel FPGA</a:t>
            </a:r>
          </a:p>
          <a:p>
            <a:pPr lvl="2"/>
            <a:r>
              <a:rPr lang="en-US" dirty="0"/>
              <a:t>10.2 million logic elements</a:t>
            </a:r>
          </a:p>
          <a:p>
            <a:pPr lvl="2"/>
            <a:r>
              <a:rPr lang="en-US" dirty="0"/>
              <a:t>43.3 Billion Transistors</a:t>
            </a:r>
          </a:p>
          <a:p>
            <a:pPr lvl="1"/>
            <a:r>
              <a:rPr lang="en-US" dirty="0"/>
              <a:t>Includes Intel’s HyperFlex FPGA Architecture</a:t>
            </a:r>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Intel’s 2019 FPGAs</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5</a:t>
            </a:fld>
            <a:endParaRPr lang="en-US"/>
          </a:p>
        </p:txBody>
      </p:sp>
      <p:pic>
        <p:nvPicPr>
          <p:cNvPr id="1028" name="Picture 4">
            <a:extLst>
              <a:ext uri="{FF2B5EF4-FFF2-40B4-BE49-F238E27FC236}">
                <a16:creationId xmlns:a16="http://schemas.microsoft.com/office/drawing/2014/main" id="{DD33EB05-4BE2-45C6-BFC2-93CEB70F3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02" t="4798" r="22619" b="5093"/>
          <a:stretch/>
        </p:blipFill>
        <p:spPr bwMode="auto">
          <a:xfrm>
            <a:off x="9806410" y="1387549"/>
            <a:ext cx="1749056" cy="2651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BB83BD1-8F48-4107-8942-7B229BE4D9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3332" y="4440062"/>
            <a:ext cx="4127205" cy="1413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41D24CB-0234-4F70-B601-1CC3347310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393" y="3302310"/>
            <a:ext cx="3351645" cy="147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838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1C7DB9-D5F3-4831-BEAE-C1C2BB0103E0}"/>
              </a:ext>
            </a:extLst>
          </p:cNvPr>
          <p:cNvSpPr>
            <a:spLocks noGrp="1"/>
          </p:cNvSpPr>
          <p:nvPr>
            <p:ph type="body" sz="quarter" idx="11"/>
          </p:nvPr>
        </p:nvSpPr>
        <p:spPr/>
        <p:txBody>
          <a:bodyPr/>
          <a:lstStyle/>
          <a:p>
            <a:r>
              <a:rPr lang="en-US" dirty="0"/>
              <a:t>Retiming in Traditional FPGAs</a:t>
            </a:r>
          </a:p>
        </p:txBody>
      </p:sp>
      <p:sp>
        <p:nvSpPr>
          <p:cNvPr id="5" name="Slide Number Placeholder 1">
            <a:extLst>
              <a:ext uri="{FF2B5EF4-FFF2-40B4-BE49-F238E27FC236}">
                <a16:creationId xmlns:a16="http://schemas.microsoft.com/office/drawing/2014/main" id="{31F7A682-ED12-4DB7-A2DF-1EE340C46DAC}"/>
              </a:ext>
            </a:extLst>
          </p:cNvPr>
          <p:cNvSpPr>
            <a:spLocks noGrp="1"/>
          </p:cNvSpPr>
          <p:nvPr>
            <p:ph type="sldNum" sz="quarter" idx="10"/>
          </p:nvPr>
        </p:nvSpPr>
        <p:spPr>
          <a:xfrm>
            <a:off x="6001423" y="6510161"/>
            <a:ext cx="189155" cy="194797"/>
          </a:xfrm>
        </p:spPr>
        <p:txBody>
          <a:bodyPr/>
          <a:lstStyle/>
          <a:p>
            <a:fld id="{BEFA2CCA-4016-444A-8A97-A6204D353686}" type="slidenum">
              <a:rPr lang="en-US" smtClean="0"/>
              <a:pPr/>
              <a:t>6</a:t>
            </a:fld>
            <a:endParaRPr lang="en-US" dirty="0"/>
          </a:p>
        </p:txBody>
      </p:sp>
    </p:spTree>
    <p:extLst>
      <p:ext uri="{BB962C8B-B14F-4D97-AF65-F5344CB8AC3E}">
        <p14:creationId xmlns:p14="http://schemas.microsoft.com/office/powerpoint/2010/main" val="39471154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Moving around existing delays</a:t>
            </a:r>
          </a:p>
          <a:p>
            <a:pPr lvl="1"/>
            <a:r>
              <a:rPr lang="en-US" dirty="0"/>
              <a:t>Example shows basic Node Retiming</a:t>
            </a:r>
          </a:p>
          <a:p>
            <a:r>
              <a:rPr lang="en-US" dirty="0"/>
              <a:t>Pipelining is equivalent to </a:t>
            </a:r>
            <a:br>
              <a:rPr lang="en-US" dirty="0"/>
            </a:br>
            <a:r>
              <a:rPr lang="en-US" dirty="0"/>
              <a:t>introducing many delays at input followed by retiming</a:t>
            </a:r>
          </a:p>
          <a:p>
            <a:pPr lvl="1"/>
            <a:endParaRPr lang="en-US" dirty="0"/>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Retiming Definition</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7</a:t>
            </a:fld>
            <a:endParaRPr lang="en-US" dirty="0"/>
          </a:p>
        </p:txBody>
      </p:sp>
      <p:pic>
        <p:nvPicPr>
          <p:cNvPr id="3" name="Picture 2">
            <a:extLst>
              <a:ext uri="{FF2B5EF4-FFF2-40B4-BE49-F238E27FC236}">
                <a16:creationId xmlns:a16="http://schemas.microsoft.com/office/drawing/2014/main" id="{0A29C395-CFD4-4D47-A6ED-70DA5AA12298}"/>
              </a:ext>
            </a:extLst>
          </p:cNvPr>
          <p:cNvPicPr>
            <a:picLocks noChangeAspect="1"/>
          </p:cNvPicPr>
          <p:nvPr/>
        </p:nvPicPr>
        <p:blipFill rotWithShape="1">
          <a:blip r:embed="rId2"/>
          <a:srcRect l="7090" t="13600" r="10880" b="6724"/>
          <a:stretch/>
        </p:blipFill>
        <p:spPr>
          <a:xfrm>
            <a:off x="6964326" y="1206795"/>
            <a:ext cx="4641111" cy="1047307"/>
          </a:xfrm>
          <a:prstGeom prst="rect">
            <a:avLst/>
          </a:prstGeom>
        </p:spPr>
      </p:pic>
      <p:pic>
        <p:nvPicPr>
          <p:cNvPr id="4" name="Picture 3">
            <a:extLst>
              <a:ext uri="{FF2B5EF4-FFF2-40B4-BE49-F238E27FC236}">
                <a16:creationId xmlns:a16="http://schemas.microsoft.com/office/drawing/2014/main" id="{7BC72F31-C5E1-4832-BC92-985EB6414F19}"/>
              </a:ext>
            </a:extLst>
          </p:cNvPr>
          <p:cNvPicPr>
            <a:picLocks noChangeAspect="1"/>
          </p:cNvPicPr>
          <p:nvPr/>
        </p:nvPicPr>
        <p:blipFill>
          <a:blip r:embed="rId3"/>
          <a:stretch>
            <a:fillRect/>
          </a:stretch>
        </p:blipFill>
        <p:spPr>
          <a:xfrm>
            <a:off x="2801023" y="3232299"/>
            <a:ext cx="6400800" cy="2743200"/>
          </a:xfrm>
          <a:prstGeom prst="rect">
            <a:avLst/>
          </a:prstGeom>
          <a:ln w="38100">
            <a:solidFill>
              <a:schemeClr val="tx1"/>
            </a:solidFill>
          </a:ln>
        </p:spPr>
      </p:pic>
      <p:grpSp>
        <p:nvGrpSpPr>
          <p:cNvPr id="10" name="Group 9">
            <a:extLst>
              <a:ext uri="{FF2B5EF4-FFF2-40B4-BE49-F238E27FC236}">
                <a16:creationId xmlns:a16="http://schemas.microsoft.com/office/drawing/2014/main" id="{2FD678E4-8A89-42B3-BBCA-2BF4D39DD5BE}"/>
              </a:ext>
            </a:extLst>
          </p:cNvPr>
          <p:cNvGrpSpPr/>
          <p:nvPr/>
        </p:nvGrpSpPr>
        <p:grpSpPr>
          <a:xfrm>
            <a:off x="9237044" y="5384949"/>
            <a:ext cx="1430011" cy="590550"/>
            <a:chOff x="8372364" y="3532446"/>
            <a:chExt cx="1430011" cy="590550"/>
          </a:xfrm>
        </p:grpSpPr>
        <p:pic>
          <p:nvPicPr>
            <p:cNvPr id="5" name="Picture 4">
              <a:extLst>
                <a:ext uri="{FF2B5EF4-FFF2-40B4-BE49-F238E27FC236}">
                  <a16:creationId xmlns:a16="http://schemas.microsoft.com/office/drawing/2014/main" id="{3135FFF3-0AB3-475F-83EA-13C7A7BC6FAC}"/>
                </a:ext>
              </a:extLst>
            </p:cNvPr>
            <p:cNvPicPr>
              <a:picLocks noChangeAspect="1"/>
            </p:cNvPicPr>
            <p:nvPr/>
          </p:nvPicPr>
          <p:blipFill rotWithShape="1">
            <a:blip r:embed="rId4"/>
            <a:srcRect r="9010"/>
            <a:stretch/>
          </p:blipFill>
          <p:spPr>
            <a:xfrm>
              <a:off x="8372364" y="3532446"/>
              <a:ext cx="1430011" cy="590550"/>
            </a:xfrm>
            <a:prstGeom prst="rect">
              <a:avLst/>
            </a:prstGeom>
            <a:ln w="38100">
              <a:solidFill>
                <a:schemeClr val="tx1"/>
              </a:solidFill>
            </a:ln>
          </p:spPr>
        </p:pic>
        <p:sp>
          <p:nvSpPr>
            <p:cNvPr id="9" name="TextBox 8">
              <a:extLst>
                <a:ext uri="{FF2B5EF4-FFF2-40B4-BE49-F238E27FC236}">
                  <a16:creationId xmlns:a16="http://schemas.microsoft.com/office/drawing/2014/main" id="{03E07843-4C33-41FB-A0D9-8BA3B5C26AD9}"/>
                </a:ext>
              </a:extLst>
            </p:cNvPr>
            <p:cNvSpPr txBox="1"/>
            <p:nvPr/>
          </p:nvSpPr>
          <p:spPr>
            <a:xfrm>
              <a:off x="8821545" y="3653315"/>
              <a:ext cx="865622" cy="348813"/>
            </a:xfrm>
            <a:prstGeom prst="rect">
              <a:avLst/>
            </a:prstGeom>
            <a:noFill/>
            <a:ln w="381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Helvetica"/>
                  <a:ea typeface="Helvetica"/>
                  <a:cs typeface="Helvetica"/>
                  <a:sym typeface="Helvetica"/>
                </a:rPr>
                <a:t>Register</a:t>
              </a:r>
            </a:p>
          </p:txBody>
        </p:sp>
      </p:grpSp>
      <p:pic>
        <p:nvPicPr>
          <p:cNvPr id="11" name="Picture 10">
            <a:extLst>
              <a:ext uri="{FF2B5EF4-FFF2-40B4-BE49-F238E27FC236}">
                <a16:creationId xmlns:a16="http://schemas.microsoft.com/office/drawing/2014/main" id="{C86916FA-C07D-4958-BBE1-3BE01DB2CD2D}"/>
              </a:ext>
            </a:extLst>
          </p:cNvPr>
          <p:cNvPicPr>
            <a:picLocks noChangeAspect="1"/>
          </p:cNvPicPr>
          <p:nvPr/>
        </p:nvPicPr>
        <p:blipFill rotWithShape="1">
          <a:blip r:embed="rId5"/>
          <a:srcRect l="5577"/>
          <a:stretch/>
        </p:blipFill>
        <p:spPr>
          <a:xfrm>
            <a:off x="9237044" y="4753015"/>
            <a:ext cx="1430011" cy="571500"/>
          </a:xfrm>
          <a:prstGeom prst="rect">
            <a:avLst/>
          </a:prstGeom>
          <a:ln w="38100">
            <a:solidFill>
              <a:schemeClr val="tx1"/>
            </a:solidFill>
          </a:ln>
        </p:spPr>
      </p:pic>
      <p:sp>
        <p:nvSpPr>
          <p:cNvPr id="12" name="TextBox 11">
            <a:extLst>
              <a:ext uri="{FF2B5EF4-FFF2-40B4-BE49-F238E27FC236}">
                <a16:creationId xmlns:a16="http://schemas.microsoft.com/office/drawing/2014/main" id="{4D29F540-8532-43BA-BF07-BE42EF0B48F8}"/>
              </a:ext>
            </a:extLst>
          </p:cNvPr>
          <p:cNvSpPr txBox="1"/>
          <p:nvPr/>
        </p:nvSpPr>
        <p:spPr>
          <a:xfrm>
            <a:off x="9686225" y="4910948"/>
            <a:ext cx="591509" cy="348813"/>
          </a:xfrm>
          <a:prstGeom prst="rect">
            <a:avLst/>
          </a:prstGeom>
          <a:solidFill>
            <a:schemeClr val="bg1"/>
          </a:solidFill>
          <a:ln w="381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Helvetica"/>
                <a:ea typeface="Helvetica"/>
                <a:cs typeface="Helvetica"/>
                <a:sym typeface="Helvetica"/>
              </a:rPr>
              <a:t>Logic</a:t>
            </a:r>
          </a:p>
        </p:txBody>
      </p:sp>
    </p:spTree>
    <p:extLst>
      <p:ext uri="{BB962C8B-B14F-4D97-AF65-F5344CB8AC3E}">
        <p14:creationId xmlns:p14="http://schemas.microsoft.com/office/powerpoint/2010/main" val="4004201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2 ways to retiming registers</a:t>
            </a:r>
          </a:p>
          <a:p>
            <a:pPr lvl="1"/>
            <a:r>
              <a:rPr lang="en-US" dirty="0"/>
              <a:t>Remove one register from each input and add one to each output</a:t>
            </a:r>
          </a:p>
          <a:p>
            <a:pPr lvl="1"/>
            <a:r>
              <a:rPr lang="en-US" dirty="0"/>
              <a:t>Remove one register from each output and add one to each input</a:t>
            </a:r>
          </a:p>
          <a:p>
            <a:pPr marL="535762" lvl="1" indent="0">
              <a:buNone/>
            </a:pPr>
            <a:endParaRPr lang="en-US" dirty="0"/>
          </a:p>
          <a:p>
            <a:pPr marL="535762" lvl="1" indent="0">
              <a:buNone/>
            </a:pPr>
            <a:endParaRPr lang="en-US" dirty="0"/>
          </a:p>
          <a:p>
            <a:pPr marL="535762" lvl="1" indent="0">
              <a:buNone/>
            </a:pPr>
            <a:endParaRPr lang="en-US" dirty="0"/>
          </a:p>
          <a:p>
            <a:pPr marL="535762" lvl="1" indent="0">
              <a:buNone/>
            </a:pPr>
            <a:endParaRPr lang="en-US" dirty="0"/>
          </a:p>
          <a:p>
            <a:pPr marL="535762" lvl="1" indent="0">
              <a:buNone/>
            </a:pPr>
            <a:endParaRPr lang="en-US" dirty="0"/>
          </a:p>
          <a:p>
            <a:pPr marL="535762" lvl="1" indent="0">
              <a:buNone/>
            </a:pPr>
            <a:endParaRPr lang="en-US" dirty="0"/>
          </a:p>
          <a:p>
            <a:pPr lvl="1"/>
            <a:r>
              <a:rPr lang="en-US" dirty="0"/>
              <a:t>Note takes same amount of cycles from input to output</a:t>
            </a:r>
          </a:p>
          <a:p>
            <a:pPr lvl="1"/>
            <a:endParaRPr lang="en-US" dirty="0"/>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a:t>Register Retiming</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8</a:t>
            </a:fld>
            <a:endParaRPr lang="en-US" dirty="0"/>
          </a:p>
        </p:txBody>
      </p:sp>
      <p:grpSp>
        <p:nvGrpSpPr>
          <p:cNvPr id="10" name="Group 9">
            <a:extLst>
              <a:ext uri="{FF2B5EF4-FFF2-40B4-BE49-F238E27FC236}">
                <a16:creationId xmlns:a16="http://schemas.microsoft.com/office/drawing/2014/main" id="{2FD678E4-8A89-42B3-BBCA-2BF4D39DD5BE}"/>
              </a:ext>
            </a:extLst>
          </p:cNvPr>
          <p:cNvGrpSpPr/>
          <p:nvPr/>
        </p:nvGrpSpPr>
        <p:grpSpPr>
          <a:xfrm>
            <a:off x="8030904" y="3457354"/>
            <a:ext cx="1430011" cy="590550"/>
            <a:chOff x="8372364" y="3532446"/>
            <a:chExt cx="1430011" cy="590550"/>
          </a:xfrm>
        </p:grpSpPr>
        <p:pic>
          <p:nvPicPr>
            <p:cNvPr id="5" name="Picture 4">
              <a:extLst>
                <a:ext uri="{FF2B5EF4-FFF2-40B4-BE49-F238E27FC236}">
                  <a16:creationId xmlns:a16="http://schemas.microsoft.com/office/drawing/2014/main" id="{3135FFF3-0AB3-475F-83EA-13C7A7BC6FAC}"/>
                </a:ext>
              </a:extLst>
            </p:cNvPr>
            <p:cNvPicPr>
              <a:picLocks noChangeAspect="1"/>
            </p:cNvPicPr>
            <p:nvPr/>
          </p:nvPicPr>
          <p:blipFill rotWithShape="1">
            <a:blip r:embed="rId3"/>
            <a:srcRect r="9010"/>
            <a:stretch/>
          </p:blipFill>
          <p:spPr>
            <a:xfrm>
              <a:off x="8372364" y="3532446"/>
              <a:ext cx="1430011" cy="590550"/>
            </a:xfrm>
            <a:prstGeom prst="rect">
              <a:avLst/>
            </a:prstGeom>
            <a:ln w="38100">
              <a:solidFill>
                <a:schemeClr val="tx1"/>
              </a:solidFill>
            </a:ln>
          </p:spPr>
        </p:pic>
        <p:sp>
          <p:nvSpPr>
            <p:cNvPr id="9" name="TextBox 8">
              <a:extLst>
                <a:ext uri="{FF2B5EF4-FFF2-40B4-BE49-F238E27FC236}">
                  <a16:creationId xmlns:a16="http://schemas.microsoft.com/office/drawing/2014/main" id="{03E07843-4C33-41FB-A0D9-8BA3B5C26AD9}"/>
                </a:ext>
              </a:extLst>
            </p:cNvPr>
            <p:cNvSpPr txBox="1"/>
            <p:nvPr/>
          </p:nvSpPr>
          <p:spPr>
            <a:xfrm>
              <a:off x="8821545" y="3653315"/>
              <a:ext cx="865622" cy="348813"/>
            </a:xfrm>
            <a:prstGeom prst="rect">
              <a:avLst/>
            </a:prstGeom>
            <a:noFill/>
            <a:ln w="381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Helvetica"/>
                  <a:ea typeface="Helvetica"/>
                  <a:cs typeface="Helvetica"/>
                  <a:sym typeface="Helvetica"/>
                </a:rPr>
                <a:t>Register</a:t>
              </a:r>
            </a:p>
          </p:txBody>
        </p:sp>
      </p:grpSp>
      <p:pic>
        <p:nvPicPr>
          <p:cNvPr id="11" name="Picture 10">
            <a:extLst>
              <a:ext uri="{FF2B5EF4-FFF2-40B4-BE49-F238E27FC236}">
                <a16:creationId xmlns:a16="http://schemas.microsoft.com/office/drawing/2014/main" id="{C86916FA-C07D-4958-BBE1-3BE01DB2CD2D}"/>
              </a:ext>
            </a:extLst>
          </p:cNvPr>
          <p:cNvPicPr>
            <a:picLocks noChangeAspect="1"/>
          </p:cNvPicPr>
          <p:nvPr/>
        </p:nvPicPr>
        <p:blipFill rotWithShape="1">
          <a:blip r:embed="rId4"/>
          <a:srcRect l="5577"/>
          <a:stretch/>
        </p:blipFill>
        <p:spPr>
          <a:xfrm>
            <a:off x="8030904" y="2825420"/>
            <a:ext cx="1430011" cy="571500"/>
          </a:xfrm>
          <a:prstGeom prst="rect">
            <a:avLst/>
          </a:prstGeom>
          <a:ln w="38100">
            <a:solidFill>
              <a:schemeClr val="tx1"/>
            </a:solidFill>
          </a:ln>
        </p:spPr>
      </p:pic>
      <p:sp>
        <p:nvSpPr>
          <p:cNvPr id="12" name="TextBox 11">
            <a:extLst>
              <a:ext uri="{FF2B5EF4-FFF2-40B4-BE49-F238E27FC236}">
                <a16:creationId xmlns:a16="http://schemas.microsoft.com/office/drawing/2014/main" id="{4D29F540-8532-43BA-BF07-BE42EF0B48F8}"/>
              </a:ext>
            </a:extLst>
          </p:cNvPr>
          <p:cNvSpPr txBox="1"/>
          <p:nvPr/>
        </p:nvSpPr>
        <p:spPr>
          <a:xfrm>
            <a:off x="8480085" y="2983353"/>
            <a:ext cx="591509" cy="348813"/>
          </a:xfrm>
          <a:prstGeom prst="rect">
            <a:avLst/>
          </a:prstGeom>
          <a:solidFill>
            <a:schemeClr val="bg1"/>
          </a:solidFill>
          <a:ln w="381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Helvetica"/>
                <a:ea typeface="Helvetica"/>
                <a:cs typeface="Helvetica"/>
                <a:sym typeface="Helvetica"/>
              </a:rPr>
              <a:t>Logic</a:t>
            </a:r>
          </a:p>
        </p:txBody>
      </p:sp>
      <p:pic>
        <p:nvPicPr>
          <p:cNvPr id="8" name="Picture 7">
            <a:extLst>
              <a:ext uri="{FF2B5EF4-FFF2-40B4-BE49-F238E27FC236}">
                <a16:creationId xmlns:a16="http://schemas.microsoft.com/office/drawing/2014/main" id="{7CB91EA8-FD4B-4DCF-992E-2BE91E015F14}"/>
              </a:ext>
            </a:extLst>
          </p:cNvPr>
          <p:cNvPicPr>
            <a:picLocks noChangeAspect="1"/>
          </p:cNvPicPr>
          <p:nvPr/>
        </p:nvPicPr>
        <p:blipFill>
          <a:blip r:embed="rId5"/>
          <a:stretch>
            <a:fillRect/>
          </a:stretch>
        </p:blipFill>
        <p:spPr>
          <a:xfrm>
            <a:off x="2241949" y="2714404"/>
            <a:ext cx="5743575" cy="1333500"/>
          </a:xfrm>
          <a:prstGeom prst="rect">
            <a:avLst/>
          </a:prstGeom>
          <a:ln w="38100">
            <a:solidFill>
              <a:schemeClr val="tx1"/>
            </a:solidFill>
          </a:ln>
        </p:spPr>
      </p:pic>
      <p:pic>
        <p:nvPicPr>
          <p:cNvPr id="13" name="Picture 12">
            <a:extLst>
              <a:ext uri="{FF2B5EF4-FFF2-40B4-BE49-F238E27FC236}">
                <a16:creationId xmlns:a16="http://schemas.microsoft.com/office/drawing/2014/main" id="{E8EEEF37-A005-494E-AEA8-8BDB8F71D697}"/>
              </a:ext>
            </a:extLst>
          </p:cNvPr>
          <p:cNvPicPr>
            <a:picLocks noChangeAspect="1"/>
          </p:cNvPicPr>
          <p:nvPr/>
        </p:nvPicPr>
        <p:blipFill>
          <a:blip r:embed="rId6"/>
          <a:stretch>
            <a:fillRect/>
          </a:stretch>
        </p:blipFill>
        <p:spPr>
          <a:xfrm>
            <a:off x="2241950" y="4058540"/>
            <a:ext cx="7218966" cy="1223086"/>
          </a:xfrm>
          <a:prstGeom prst="rect">
            <a:avLst/>
          </a:prstGeom>
          <a:ln w="38100">
            <a:solidFill>
              <a:schemeClr val="tx1"/>
            </a:solidFill>
          </a:ln>
        </p:spPr>
      </p:pic>
    </p:spTree>
    <p:extLst>
      <p:ext uri="{BB962C8B-B14F-4D97-AF65-F5344CB8AC3E}">
        <p14:creationId xmlns:p14="http://schemas.microsoft.com/office/powerpoint/2010/main" val="130554398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9ADC79-1832-4ACB-A4DB-5BD57A24736D}"/>
              </a:ext>
            </a:extLst>
          </p:cNvPr>
          <p:cNvSpPr>
            <a:spLocks noGrp="1"/>
          </p:cNvSpPr>
          <p:nvPr>
            <p:ph type="body" sz="quarter" idx="11"/>
          </p:nvPr>
        </p:nvSpPr>
        <p:spPr/>
        <p:txBody>
          <a:bodyPr/>
          <a:lstStyle/>
          <a:p>
            <a:r>
              <a:rPr lang="en-US" dirty="0"/>
              <a:t>Critical Path: The path in the design with the maximum delay</a:t>
            </a:r>
          </a:p>
          <a:p>
            <a:pPr lvl="1"/>
            <a:r>
              <a:rPr lang="en-US" dirty="0" err="1"/>
              <a:t>Fmax</a:t>
            </a:r>
            <a:r>
              <a:rPr lang="en-US" dirty="0"/>
              <a:t> is limited by the traversal time of critical path</a:t>
            </a:r>
          </a:p>
          <a:p>
            <a:r>
              <a:rPr lang="en-US" dirty="0"/>
              <a:t>Optimal </a:t>
            </a:r>
            <a:r>
              <a:rPr lang="en-US" dirty="0" err="1"/>
              <a:t>Fmax</a:t>
            </a:r>
            <a:r>
              <a:rPr lang="en-US" dirty="0"/>
              <a:t> achieved when all path delays are equal</a:t>
            </a:r>
          </a:p>
        </p:txBody>
      </p:sp>
      <p:sp>
        <p:nvSpPr>
          <p:cNvPr id="6" name="Title 5">
            <a:extLst>
              <a:ext uri="{FF2B5EF4-FFF2-40B4-BE49-F238E27FC236}">
                <a16:creationId xmlns:a16="http://schemas.microsoft.com/office/drawing/2014/main" id="{6BA137DF-6162-4945-B30A-BA97122E5E0E}"/>
              </a:ext>
            </a:extLst>
          </p:cNvPr>
          <p:cNvSpPr>
            <a:spLocks noGrp="1"/>
          </p:cNvSpPr>
          <p:nvPr>
            <p:ph type="title"/>
          </p:nvPr>
        </p:nvSpPr>
        <p:spPr/>
        <p:txBody>
          <a:bodyPr/>
          <a:lstStyle/>
          <a:p>
            <a:r>
              <a:rPr lang="en-US" dirty="0" err="1"/>
              <a:t>Fmax</a:t>
            </a:r>
            <a:r>
              <a:rPr lang="en-US" dirty="0"/>
              <a:t> limit</a:t>
            </a:r>
          </a:p>
        </p:txBody>
      </p:sp>
      <p:sp>
        <p:nvSpPr>
          <p:cNvPr id="2" name="Slide Number Placeholder 1">
            <a:extLst>
              <a:ext uri="{FF2B5EF4-FFF2-40B4-BE49-F238E27FC236}">
                <a16:creationId xmlns:a16="http://schemas.microsoft.com/office/drawing/2014/main" id="{4AAEE1D4-FA96-497E-AEB5-A024F1557C6B}"/>
              </a:ext>
            </a:extLst>
          </p:cNvPr>
          <p:cNvSpPr>
            <a:spLocks noGrp="1"/>
          </p:cNvSpPr>
          <p:nvPr>
            <p:ph type="sldNum" sz="quarter" idx="10"/>
          </p:nvPr>
        </p:nvSpPr>
        <p:spPr/>
        <p:txBody>
          <a:bodyPr/>
          <a:lstStyle/>
          <a:p>
            <a:fld id="{BEFA2CCA-4016-444A-8A97-A6204D353686}" type="slidenum">
              <a:rPr lang="en-US" smtClean="0"/>
              <a:pPr/>
              <a:t>9</a:t>
            </a:fld>
            <a:endParaRPr lang="en-US" dirty="0"/>
          </a:p>
        </p:txBody>
      </p:sp>
      <p:pic>
        <p:nvPicPr>
          <p:cNvPr id="21" name="Picture 2">
            <a:extLst>
              <a:ext uri="{FF2B5EF4-FFF2-40B4-BE49-F238E27FC236}">
                <a16:creationId xmlns:a16="http://schemas.microsoft.com/office/drawing/2014/main" id="{CCE78077-C9C6-422F-9914-24A6BCA64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144" y="3515832"/>
            <a:ext cx="6817712" cy="16622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38B650-DCDC-48E9-ADA6-DB9265541407}"/>
              </a:ext>
            </a:extLst>
          </p:cNvPr>
          <p:cNvSpPr/>
          <p:nvPr/>
        </p:nvSpPr>
        <p:spPr>
          <a:xfrm>
            <a:off x="4742660" y="4896293"/>
            <a:ext cx="366823" cy="186070"/>
          </a:xfrm>
          <a:prstGeom prst="rect">
            <a:avLst/>
          </a:prstGeom>
          <a:solidFill>
            <a:schemeClr val="bg1"/>
          </a:solidFill>
          <a:ln w="25400" cap="flat">
            <a:solidFill>
              <a:schemeClr val="bg1"/>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23" name="Rectangle 22">
            <a:extLst>
              <a:ext uri="{FF2B5EF4-FFF2-40B4-BE49-F238E27FC236}">
                <a16:creationId xmlns:a16="http://schemas.microsoft.com/office/drawing/2014/main" id="{4FF118FD-415A-4785-B182-B4DDCBB13211}"/>
              </a:ext>
            </a:extLst>
          </p:cNvPr>
          <p:cNvSpPr/>
          <p:nvPr/>
        </p:nvSpPr>
        <p:spPr>
          <a:xfrm>
            <a:off x="7097175" y="4896293"/>
            <a:ext cx="366823" cy="186070"/>
          </a:xfrm>
          <a:prstGeom prst="rect">
            <a:avLst/>
          </a:prstGeom>
          <a:solidFill>
            <a:schemeClr val="bg1"/>
          </a:solidFill>
          <a:ln w="25400" cap="flat">
            <a:solidFill>
              <a:schemeClr val="bg1"/>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22" name="TextBox 21">
            <a:extLst>
              <a:ext uri="{FF2B5EF4-FFF2-40B4-BE49-F238E27FC236}">
                <a16:creationId xmlns:a16="http://schemas.microsoft.com/office/drawing/2014/main" id="{D5F6B26B-81AA-4220-9760-9D6931F77812}"/>
              </a:ext>
            </a:extLst>
          </p:cNvPr>
          <p:cNvSpPr txBox="1"/>
          <p:nvPr/>
        </p:nvSpPr>
        <p:spPr>
          <a:xfrm>
            <a:off x="4798849" y="4795105"/>
            <a:ext cx="357470"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Helvetica"/>
                <a:ea typeface="Helvetica"/>
                <a:cs typeface="Helvetica"/>
                <a:sym typeface="Helvetica"/>
              </a:rPr>
              <a:t>???</a:t>
            </a:r>
          </a:p>
        </p:txBody>
      </p:sp>
      <p:sp>
        <p:nvSpPr>
          <p:cNvPr id="25" name="TextBox 24">
            <a:extLst>
              <a:ext uri="{FF2B5EF4-FFF2-40B4-BE49-F238E27FC236}">
                <a16:creationId xmlns:a16="http://schemas.microsoft.com/office/drawing/2014/main" id="{3E30D16C-D88C-44DF-A01F-6301EF461D1E}"/>
              </a:ext>
            </a:extLst>
          </p:cNvPr>
          <p:cNvSpPr txBox="1"/>
          <p:nvPr/>
        </p:nvSpPr>
        <p:spPr>
          <a:xfrm>
            <a:off x="7143234" y="4795105"/>
            <a:ext cx="357470"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Helvetica"/>
                <a:ea typeface="Helvetica"/>
                <a:cs typeface="Helvetica"/>
                <a:sym typeface="Helvetica"/>
              </a:rPr>
              <a:t>???</a:t>
            </a:r>
          </a:p>
        </p:txBody>
      </p:sp>
      <p:sp>
        <p:nvSpPr>
          <p:cNvPr id="26" name="Rectangle 25">
            <a:extLst>
              <a:ext uri="{FF2B5EF4-FFF2-40B4-BE49-F238E27FC236}">
                <a16:creationId xmlns:a16="http://schemas.microsoft.com/office/drawing/2014/main" id="{C8BA5192-9BE4-47DF-92E5-365E91041C8E}"/>
              </a:ext>
            </a:extLst>
          </p:cNvPr>
          <p:cNvSpPr/>
          <p:nvPr/>
        </p:nvSpPr>
        <p:spPr>
          <a:xfrm>
            <a:off x="2687144" y="4609035"/>
            <a:ext cx="681564" cy="186070"/>
          </a:xfrm>
          <a:prstGeom prst="rect">
            <a:avLst/>
          </a:prstGeom>
          <a:solidFill>
            <a:schemeClr val="bg1"/>
          </a:solidFill>
          <a:ln w="25400" cap="flat">
            <a:solidFill>
              <a:schemeClr val="bg1"/>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Tree>
    <p:extLst>
      <p:ext uri="{BB962C8B-B14F-4D97-AF65-F5344CB8AC3E}">
        <p14:creationId xmlns:p14="http://schemas.microsoft.com/office/powerpoint/2010/main" val="424257295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g Logo">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ew template wide.pptx" id="{2F7E3479-46E5-4D2F-9C4A-A44092FA6F11}" vid="{9997ABD2-C28D-460D-AECD-CC9F085155FB}"/>
    </a:ext>
  </a:extLst>
</a:theme>
</file>

<file path=ppt/theme/theme2.xml><?xml version="1.0" encoding="utf-8"?>
<a:theme xmlns:a="http://schemas.openxmlformats.org/drawingml/2006/main" name="Text with normal heading">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ew template wide.pptx" id="{2F7E3479-46E5-4D2F-9C4A-A44092FA6F11}" vid="{9997ABD2-C28D-460D-AECD-CC9F085155FB}"/>
    </a:ext>
  </a:extLst>
</a:theme>
</file>

<file path=ppt/theme/theme3.xml><?xml version="1.0" encoding="utf-8"?>
<a:theme xmlns:a="http://schemas.openxmlformats.org/drawingml/2006/main" name="Fancy Header">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ew template wide.pptx" id="{2F7E3479-46E5-4D2F-9C4A-A44092FA6F11}" vid="{9997ABD2-C28D-460D-AECD-CC9F085155FB}"/>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FICS template wide</Template>
  <TotalTime>780</TotalTime>
  <Words>1346</Words>
  <Application>Microsoft Office PowerPoint</Application>
  <PresentationFormat>Widescreen</PresentationFormat>
  <Paragraphs>211</Paragraphs>
  <Slides>29</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Century Gothic</vt:lpstr>
      <vt:lpstr>Gill Sans</vt:lpstr>
      <vt:lpstr>Gill Sans Light</vt:lpstr>
      <vt:lpstr>Helvetica</vt:lpstr>
      <vt:lpstr>Lucida Grande</vt:lpstr>
      <vt:lpstr>Wingdings</vt:lpstr>
      <vt:lpstr>Wingdings 3</vt:lpstr>
      <vt:lpstr>Big Logo</vt:lpstr>
      <vt:lpstr>Text with normal heading</vt:lpstr>
      <vt:lpstr>Fancy Header</vt:lpstr>
      <vt:lpstr>Understanding Register Retiming: The key to Intel’s HyperFlex Architecture</vt:lpstr>
      <vt:lpstr>PowerPoint Presentation</vt:lpstr>
      <vt:lpstr>Intel’s 2019 FPGAs</vt:lpstr>
      <vt:lpstr>Intel’s 2019 FPGAs</vt:lpstr>
      <vt:lpstr>Intel’s 2019 FPGAs</vt:lpstr>
      <vt:lpstr>PowerPoint Presentation</vt:lpstr>
      <vt:lpstr>Retiming Definition</vt:lpstr>
      <vt:lpstr>Register Retiming</vt:lpstr>
      <vt:lpstr>Fmax limit</vt:lpstr>
      <vt:lpstr>Critical Path</vt:lpstr>
      <vt:lpstr>Balance Paths with Retiming</vt:lpstr>
      <vt:lpstr>Retime</vt:lpstr>
      <vt:lpstr>Retiming limitations</vt:lpstr>
      <vt:lpstr>Pipeling</vt:lpstr>
      <vt:lpstr>PowerPoint Presentation</vt:lpstr>
      <vt:lpstr>HyperFlex Architecture</vt:lpstr>
      <vt:lpstr>Hyper Registers</vt:lpstr>
      <vt:lpstr>PowerPoint Presentation</vt:lpstr>
      <vt:lpstr>Hyper Retiming</vt:lpstr>
      <vt:lpstr>Hyper Pipelining</vt:lpstr>
      <vt:lpstr>Hyper Optimization</vt:lpstr>
      <vt:lpstr>PowerPoint Presentation</vt:lpstr>
      <vt:lpstr>Hyper Technique Tools</vt:lpstr>
      <vt:lpstr>Hyper Technique Tools</vt:lpstr>
      <vt:lpstr>2nd generation HyperFlex Architecture</vt:lpstr>
      <vt:lpstr>Tips for HyperArchitecture Designs</vt:lpstr>
      <vt:lpstr>PowerPoint Presentation</vt:lpstr>
      <vt:lpstr>PowerPoint Presentation</vt:lpstr>
      <vt:lpstr>Understanding Register Retiming: The key to Intel’s HyperFlex Architecture</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Florida Institute for Cybersecurity Research</dc:title>
  <dc:creator>Haoting Shen</dc:creator>
  <cp:lastModifiedBy>Emas,Madison N</cp:lastModifiedBy>
  <cp:revision>1</cp:revision>
  <dcterms:created xsi:type="dcterms:W3CDTF">2017-01-16T21:37:43Z</dcterms:created>
  <dcterms:modified xsi:type="dcterms:W3CDTF">2019-11-22T19:38:09Z</dcterms:modified>
</cp:coreProperties>
</file>