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  <p:sldMasterId id="2147485621" r:id="rId5"/>
    <p:sldMasterId id="2147485633" r:id="rId6"/>
  </p:sldMasterIdLst>
  <p:notesMasterIdLst>
    <p:notesMasterId r:id="rId23"/>
  </p:notesMasterIdLst>
  <p:handoutMasterIdLst>
    <p:handoutMasterId r:id="rId24"/>
  </p:handoutMasterIdLst>
  <p:sldIdLst>
    <p:sldId id="256" r:id="rId7"/>
    <p:sldId id="301" r:id="rId8"/>
    <p:sldId id="302" r:id="rId9"/>
    <p:sldId id="294" r:id="rId10"/>
    <p:sldId id="288" r:id="rId11"/>
    <p:sldId id="289" r:id="rId12"/>
    <p:sldId id="291" r:id="rId13"/>
    <p:sldId id="293" r:id="rId14"/>
    <p:sldId id="298" r:id="rId15"/>
    <p:sldId id="296" r:id="rId16"/>
    <p:sldId id="287" r:id="rId17"/>
    <p:sldId id="299" r:id="rId18"/>
    <p:sldId id="279" r:id="rId19"/>
    <p:sldId id="290" r:id="rId20"/>
    <p:sldId id="295" r:id="rId21"/>
    <p:sldId id="29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Coole" initials="J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D0ECCB"/>
    <a:srgbClr val="73C764"/>
    <a:srgbClr val="FF4A00"/>
    <a:srgbClr val="0000CC"/>
    <a:srgbClr val="0070C0"/>
    <a:srgbClr val="CCECFF"/>
    <a:srgbClr val="00206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9765" autoAdjust="0"/>
  </p:normalViewPr>
  <p:slideViewPr>
    <p:cSldViewPr snapToGrid="0">
      <p:cViewPr varScale="1">
        <p:scale>
          <a:sx n="93" d="100"/>
          <a:sy n="93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6156A9-CAB3-446F-B66A-A1D097C0013A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DD7FE5-3B85-4A8C-95D4-A1F84BA2C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71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1E733C-E728-4E44-86A9-DEA91327727F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6EF703-C56F-467C-A04A-06EBEF4E4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97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C6422-551A-4099-9C58-17970A3D7E1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0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3200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C5006-D205-4854-9482-0AAF57F53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16D0-6161-4806-A601-1B8096C06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85344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751263"/>
            <a:ext cx="85344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6C267-7BFF-49FA-97D7-2D27D8DC5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F6C1-7803-4C35-A462-652B7A65D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1910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0C78E-6D4B-438F-B221-15CFDBF2C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3751263"/>
            <a:ext cx="85344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402B-233D-4993-AC32-FA8F4B03B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1910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53F5B-C6A6-41ED-B79A-FD2D379D4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9E2E-4489-4EA8-ABDA-008EE2474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ï"/>
              <a:defRPr/>
            </a:pPr>
            <a:endParaRPr lang="en-US" sz="1000"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676900"/>
            <a:ext cx="9144000" cy="11811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" name="Picture 20" descr="DARPA50t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152400"/>
            <a:ext cx="11176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239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FCC7B-1F93-40CB-B04D-37CD6E6CF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963" y="1060450"/>
            <a:ext cx="397192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060450"/>
            <a:ext cx="397351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184150"/>
            <a:ext cx="2138362" cy="596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963" y="184150"/>
            <a:ext cx="6264275" cy="596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D142-36B1-4E80-9436-C8F2187D6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0259B-0641-400D-BA29-82E4A902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60C4-7A75-4E7E-AC7F-114283DBE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508D-6972-4B5B-A555-35F09C869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014F-F531-4C2E-98AE-47D1A9DBD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9A5B-B868-4367-BCB7-ACCB574B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D921-1C99-4D06-9337-971B7C3F5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093BC-9402-4D14-97C0-3B0CDBF8E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4BBB-64F3-48B2-9FFD-27C0283B8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11ED-4A7F-4CD6-B88F-71D9EA837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9A34-B750-43D1-8C72-4A26C0064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2F64-E8B2-43D3-9BF1-E7650EF53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23D4-C432-46FC-B1F6-067FB8686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Script MT Bold" pitchFamily="66" charset="0"/>
              <a:cs typeface="+mn-cs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 b="1" dirty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86283"/>
          </a:xfrm>
        </p:spPr>
        <p:txBody>
          <a:bodyPr/>
          <a:lstStyle>
            <a:lvl1pPr>
              <a:defRPr lang="en-US" sz="4000" b="1" dirty="0" smtClean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37" y="1044713"/>
            <a:ext cx="7966563" cy="500780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6D45-FC88-4EF3-BBF3-C3E9EDC4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65E8-D78F-4548-A046-DB1889AAE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39A3B-C72A-48EA-8B02-D51714442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CF9B-6805-4C07-83CA-26043FC4D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898F-BD92-445B-A2EB-BABEB00B4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9CB7E-C779-49E0-8CE1-53FC817F8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0284-0404-45F2-B2B3-2ED1E9A40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E66FD-8DB4-4D1C-8DD3-7A8663F88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8A836-2EAD-4A6A-8ADA-DF6281FA5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F82F-46E1-459E-ADBB-81846D34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FFBF-9834-43AC-AC00-5D9C17D31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88D0-57B0-4983-8F2C-94189F04F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1910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F8B8-DCC7-44F7-9F04-EE97CA698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1910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EBC7-4DE4-4273-97B9-A57B6BA98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/>
                </a:solidFill>
                <a:latin typeface="Garamond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46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Times New Roman" pitchFamily="18" charset="0"/>
              </a:defRPr>
            </a:lvl1pPr>
            <a:lvl2pPr>
              <a:defRPr>
                <a:latin typeface="+mn-lt"/>
                <a:cs typeface="Times New Roman" pitchFamily="18" charset="0"/>
              </a:defRPr>
            </a:lvl2pPr>
            <a:lvl3pPr>
              <a:defRPr>
                <a:latin typeface="+mn-lt"/>
                <a:cs typeface="Times New Roman" pitchFamily="18" charset="0"/>
              </a:defRPr>
            </a:lvl3pPr>
            <a:lvl4pPr>
              <a:defRPr>
                <a:latin typeface="+mn-lt"/>
                <a:cs typeface="Times New Roman" pitchFamily="18" charset="0"/>
              </a:defRPr>
            </a:lvl4pPr>
            <a:lvl5pPr>
              <a:defRPr>
                <a:latin typeface="+mn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ea typeface="ＭＳ Ｐゴシック" charset="0"/>
              </a:defRPr>
            </a:lvl1pPr>
          </a:lstStyle>
          <a:p>
            <a:pPr>
              <a:defRPr/>
            </a:pPr>
            <a:fld id="{17B854E6-BBAF-F845-8995-DE5627B78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ea typeface="ＭＳ Ｐゴシック" charset="0"/>
              </a:defRPr>
            </a:lvl1pPr>
          </a:lstStyle>
          <a:p>
            <a:pPr>
              <a:defRPr/>
            </a:pPr>
            <a:fld id="{1CDB8E25-33D9-AF4A-A1E3-3A13B6BD0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8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ea typeface="ＭＳ Ｐゴシック" charset="0"/>
              </a:defRPr>
            </a:lvl1pPr>
          </a:lstStyle>
          <a:p>
            <a:pPr>
              <a:defRPr/>
            </a:pPr>
            <a:fld id="{B160A8A2-F99D-4345-BE42-06AE7EB7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881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ea typeface="ＭＳ Ｐゴシック" charset="0"/>
              </a:defRPr>
            </a:lvl1pPr>
          </a:lstStyle>
          <a:p>
            <a:pPr>
              <a:defRPr/>
            </a:pPr>
            <a:fld id="{832D8280-DE3B-964E-A36B-50DA0F09C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7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ea typeface="ＭＳ Ｐゴシック" charset="0"/>
              </a:defRPr>
            </a:lvl1pPr>
          </a:lstStyle>
          <a:p>
            <a:pPr>
              <a:defRPr/>
            </a:pPr>
            <a:fld id="{5DBFDD87-EAE8-FB43-A4DC-EF52F6F21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C520C-7553-46BB-80B9-2BB8A706C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ea typeface="ＭＳ Ｐゴシック" charset="0"/>
              </a:defRPr>
            </a:lvl1pPr>
          </a:lstStyle>
          <a:p>
            <a:pPr>
              <a:defRPr/>
            </a:pPr>
            <a:fld id="{F110A3B0-FABC-324B-B698-9B8B55C23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22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ea typeface="ＭＳ Ｐゴシック" charset="0"/>
              </a:defRPr>
            </a:lvl1pPr>
          </a:lstStyle>
          <a:p>
            <a:pPr>
              <a:defRPr/>
            </a:pPr>
            <a:fld id="{36907582-AF15-6C43-96B1-C94003CB5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6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ea typeface="ＭＳ Ｐゴシック" charset="0"/>
              </a:defRPr>
            </a:lvl1pPr>
          </a:lstStyle>
          <a:p>
            <a:pPr>
              <a:defRPr/>
            </a:pPr>
            <a:fld id="{A0F835D2-C1C7-8E4A-A8BA-2D22553F2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01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ea typeface="ＭＳ Ｐゴシック" charset="0"/>
              </a:defRPr>
            </a:lvl1pPr>
          </a:lstStyle>
          <a:p>
            <a:pPr>
              <a:defRPr/>
            </a:pPr>
            <a:fld id="{40A62CC2-F0E7-C54D-A8B3-CF5DE78CA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906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ea typeface="ＭＳ Ｐゴシック" charset="0"/>
              </a:defRPr>
            </a:lvl1pPr>
          </a:lstStyle>
          <a:p>
            <a:pPr>
              <a:defRPr/>
            </a:pPr>
            <a:fld id="{9168EDF8-22B6-BC4C-8878-268321014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22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FF"/>
              </a:solidFill>
              <a:latin typeface="Script MT Bold" pitchFamily="66" charset="0"/>
              <a:cs typeface="Arial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 b="1" dirty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39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86283"/>
          </a:xfrm>
        </p:spPr>
        <p:txBody>
          <a:bodyPr/>
          <a:lstStyle>
            <a:lvl1pPr>
              <a:defRPr lang="en-US" sz="4000" b="1" dirty="0" smtClean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37" y="1044713"/>
            <a:ext cx="7966563" cy="500780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6D45-FC88-4EF3-BBF3-C3E9EDC4F7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975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65E8-D78F-4548-A046-DB1889AAE3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48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39A3B-C72A-48EA-8B02-D51714442B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427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CF9B-6805-4C07-83CA-26043FC4D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4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344C-4541-47B7-B8A4-0659C5B68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898F-BD92-445B-A2EB-BABEB00B4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86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9CB7E-C779-49E0-8CE1-53FC817F82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047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0284-0404-45F2-B2B3-2ED1E9A40F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598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E66FD-8DB4-4D1C-8DD3-7A8663F88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43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8A836-2EAD-4A6A-8ADA-DF6281FA5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01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FFBF-9834-43AC-AC00-5D9C17D310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8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88D0-57B0-4983-8F2C-94189F04F8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809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1910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F8B8-DCC7-44F7-9F04-EE97CA6980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627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1910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EBC7-4DE4-4273-97B9-A57B6BA98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6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88EC5-F967-4F3C-B145-5E64B9FB6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BF938-D8B0-41F7-8A17-E477324A8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485B0971-78A8-4A40-B0FB-78A1F5833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3079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00" y="6248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0" descr="DARPA50th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00" y="6257925"/>
            <a:ext cx="752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9" descr="afr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82000" y="6257925"/>
            <a:ext cx="4937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568" r:id="rId2"/>
    <p:sldLayoutId id="2147485569" r:id="rId3"/>
    <p:sldLayoutId id="2147485570" r:id="rId4"/>
    <p:sldLayoutId id="2147485571" r:id="rId5"/>
    <p:sldLayoutId id="2147485572" r:id="rId6"/>
    <p:sldLayoutId id="2147485573" r:id="rId7"/>
    <p:sldLayoutId id="2147485574" r:id="rId8"/>
    <p:sldLayoutId id="2147485575" r:id="rId9"/>
    <p:sldLayoutId id="2147485576" r:id="rId10"/>
    <p:sldLayoutId id="2147485577" r:id="rId11"/>
    <p:sldLayoutId id="2147485578" r:id="rId12"/>
    <p:sldLayoutId id="2147485579" r:id="rId13"/>
    <p:sldLayoutId id="2147485580" r:id="rId14"/>
    <p:sldLayoutId id="2147485581" r:id="rId15"/>
    <p:sldLayoutId id="2147485582" r:id="rId16"/>
    <p:sldLayoutId id="214748558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ï"/>
              <a:defRPr/>
            </a:pPr>
            <a:endParaRPr lang="en-US" sz="1000">
              <a:latin typeface="+mn-lt"/>
              <a:cs typeface="+mn-cs"/>
            </a:endParaRPr>
          </a:p>
        </p:txBody>
      </p:sp>
      <p:sp>
        <p:nvSpPr>
          <p:cNvPr id="595971" name="Rectangle 3"/>
          <p:cNvSpPr>
            <a:spLocks noChangeArrowheads="1"/>
          </p:cNvSpPr>
          <p:nvPr/>
        </p:nvSpPr>
        <p:spPr bwMode="auto">
          <a:xfrm>
            <a:off x="0" y="5802313"/>
            <a:ext cx="9144000" cy="10556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74713" y="184150"/>
            <a:ext cx="8269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8963" y="1060450"/>
            <a:ext cx="8097837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5977" name="Line 9"/>
          <p:cNvSpPr>
            <a:spLocks noChangeShapeType="1"/>
          </p:cNvSpPr>
          <p:nvPr/>
        </p:nvSpPr>
        <p:spPr bwMode="auto">
          <a:xfrm>
            <a:off x="9525" y="774700"/>
            <a:ext cx="9124950" cy="0"/>
          </a:xfrm>
          <a:prstGeom prst="line">
            <a:avLst/>
          </a:prstGeom>
          <a:noFill/>
          <a:ln w="28575">
            <a:solidFill>
              <a:srgbClr val="0C285B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95978" name="Line 10"/>
          <p:cNvSpPr>
            <a:spLocks noChangeShapeType="1"/>
          </p:cNvSpPr>
          <p:nvPr/>
        </p:nvSpPr>
        <p:spPr bwMode="auto">
          <a:xfrm>
            <a:off x="9525" y="812800"/>
            <a:ext cx="9124950" cy="0"/>
          </a:xfrm>
          <a:prstGeom prst="line">
            <a:avLst/>
          </a:prstGeom>
          <a:noFill/>
          <a:ln w="9525">
            <a:solidFill>
              <a:srgbClr val="396BB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104" name="Picture 20" descr="DARPA50t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75" y="171450"/>
            <a:ext cx="752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  <p:sldLayoutId id="2147485592" r:id="rId10"/>
    <p:sldLayoutId id="2147485593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2E32B-4D64-4C79-9CEF-F06C7B99C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  <p:sldLayoutId id="2147485595" r:id="rId2"/>
    <p:sldLayoutId id="2147485596" r:id="rId3"/>
    <p:sldLayoutId id="2147485597" r:id="rId4"/>
    <p:sldLayoutId id="2147485598" r:id="rId5"/>
    <p:sldLayoutId id="2147485599" r:id="rId6"/>
    <p:sldLayoutId id="2147485600" r:id="rId7"/>
    <p:sldLayoutId id="2147485601" r:id="rId8"/>
    <p:sldLayoutId id="2147485602" r:id="rId9"/>
    <p:sldLayoutId id="2147485603" r:id="rId10"/>
    <p:sldLayoutId id="21474856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9458A80F-E9DD-4657-B122-9CD770BE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151" name="Picture 2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2"/>
          <p:cNvPicPr>
            <a:picLocks noChangeAspect="1" noChangeArrowheads="1"/>
          </p:cNvPicPr>
          <p:nvPr/>
        </p:nvPicPr>
        <p:blipFill>
          <a:blip r:embed="rId17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05" r:id="rId2"/>
    <p:sldLayoutId id="2147485606" r:id="rId3"/>
    <p:sldLayoutId id="2147485607" r:id="rId4"/>
    <p:sldLayoutId id="2147485608" r:id="rId5"/>
    <p:sldLayoutId id="2147485609" r:id="rId6"/>
    <p:sldLayoutId id="2147485610" r:id="rId7"/>
    <p:sldLayoutId id="2147485611" r:id="rId8"/>
    <p:sldLayoutId id="2147485612" r:id="rId9"/>
    <p:sldLayoutId id="2147485613" r:id="rId10"/>
    <p:sldLayoutId id="2147485614" r:id="rId11"/>
    <p:sldLayoutId id="2147485615" r:id="rId12"/>
    <p:sldLayoutId id="2147485616" r:id="rId13"/>
    <p:sldLayoutId id="214748561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/>
                </a:solidFill>
                <a:latin typeface="Garamond"/>
                <a:ea typeface="+mn-ea"/>
                <a:cs typeface="Arial"/>
              </a:defRPr>
            </a:lvl1pPr>
          </a:lstStyle>
          <a:p>
            <a:pPr>
              <a:defRPr/>
            </a:pPr>
            <a:fld id="{E919E45B-9894-6048-975B-0900503D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3319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2" r:id="rId1"/>
    <p:sldLayoutId id="2147485623" r:id="rId2"/>
    <p:sldLayoutId id="2147485624" r:id="rId3"/>
    <p:sldLayoutId id="2147485625" r:id="rId4"/>
    <p:sldLayoutId id="2147485626" r:id="rId5"/>
    <p:sldLayoutId id="2147485627" r:id="rId6"/>
    <p:sldLayoutId id="2147485628" r:id="rId7"/>
    <p:sldLayoutId id="2147485629" r:id="rId8"/>
    <p:sldLayoutId id="2147485630" r:id="rId9"/>
    <p:sldLayoutId id="2147485631" r:id="rId10"/>
    <p:sldLayoutId id="21474856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400">
          <a:solidFill>
            <a:srgbClr val="FF4A00"/>
          </a:solidFill>
          <a:latin typeface="+mn-lt"/>
          <a:ea typeface="ＭＳ Ｐゴシック" charset="0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rgbClr val="0021A5"/>
          </a:solidFill>
          <a:latin typeface="+mn-lt"/>
          <a:ea typeface="ＭＳ Ｐゴシック" charset="0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9458A80F-E9DD-4657-B122-9CD770BEEB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151" name="Picture 2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2"/>
          <p:cNvPicPr>
            <a:picLocks noChangeAspect="1" noChangeArrowheads="1"/>
          </p:cNvPicPr>
          <p:nvPr/>
        </p:nvPicPr>
        <p:blipFill>
          <a:blip r:embed="rId17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20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4" r:id="rId1"/>
    <p:sldLayoutId id="2147485635" r:id="rId2"/>
    <p:sldLayoutId id="2147485636" r:id="rId3"/>
    <p:sldLayoutId id="2147485637" r:id="rId4"/>
    <p:sldLayoutId id="2147485638" r:id="rId5"/>
    <p:sldLayoutId id="2147485639" r:id="rId6"/>
    <p:sldLayoutId id="2147485640" r:id="rId7"/>
    <p:sldLayoutId id="2147485641" r:id="rId8"/>
    <p:sldLayoutId id="2147485642" r:id="rId9"/>
    <p:sldLayoutId id="2147485643" r:id="rId10"/>
    <p:sldLayoutId id="2147485644" r:id="rId11"/>
    <p:sldLayoutId id="2147485645" r:id="rId12"/>
    <p:sldLayoutId id="2147485646" r:id="rId13"/>
    <p:sldLayoutId id="214748564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png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5" y="1443731"/>
            <a:ext cx="8303360" cy="1668463"/>
          </a:xfrm>
        </p:spPr>
        <p:txBody>
          <a:bodyPr/>
          <a:lstStyle/>
          <a:p>
            <a:pPr algn="ctr">
              <a:defRPr/>
            </a:pPr>
            <a:r>
              <a:rPr lang="en-US" altLang="en-US" sz="3200" dirty="0" smtClean="0"/>
              <a:t>An Overlay-Based Design Approach for Mainstream Reconfigurable Computing</a:t>
            </a:r>
            <a:endParaRPr sz="2800" dirty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932238" y="3997325"/>
            <a:ext cx="4572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dirty="0" smtClean="0"/>
              <a:t>James </a:t>
            </a:r>
            <a:r>
              <a:rPr lang="en-US" sz="2000" dirty="0"/>
              <a:t>Coole</a:t>
            </a:r>
          </a:p>
          <a:p>
            <a:pPr algn="r"/>
            <a:r>
              <a:rPr lang="en-US" sz="1400" dirty="0">
                <a:solidFill>
                  <a:srgbClr val="FF4A00"/>
                </a:solidFill>
              </a:rPr>
              <a:t>PhD student, University of </a:t>
            </a:r>
            <a:r>
              <a:rPr lang="en-US" sz="1400" dirty="0" smtClean="0">
                <a:solidFill>
                  <a:srgbClr val="FF4A00"/>
                </a:solidFill>
              </a:rPr>
              <a:t>Florida</a:t>
            </a:r>
          </a:p>
          <a:p>
            <a:pPr algn="r"/>
            <a:r>
              <a:rPr lang="en-US" sz="2000" dirty="0" smtClean="0"/>
              <a:t>Aaron </a:t>
            </a:r>
            <a:r>
              <a:rPr lang="en-US" sz="2000" dirty="0" err="1" smtClean="0"/>
              <a:t>Landy</a:t>
            </a:r>
            <a:endParaRPr lang="en-US" sz="1400" dirty="0" smtClean="0">
              <a:solidFill>
                <a:srgbClr val="FF4A00"/>
              </a:solidFill>
            </a:endParaRPr>
          </a:p>
          <a:p>
            <a:pPr algn="r"/>
            <a:r>
              <a:rPr lang="en-US" sz="1400" dirty="0" smtClean="0">
                <a:solidFill>
                  <a:srgbClr val="FF4A00"/>
                </a:solidFill>
              </a:rPr>
              <a:t>PhD student, University of Florida</a:t>
            </a:r>
          </a:p>
          <a:p>
            <a:pPr algn="r"/>
            <a:r>
              <a:rPr lang="en-US" sz="2000" dirty="0" smtClean="0"/>
              <a:t>Greg </a:t>
            </a:r>
            <a:r>
              <a:rPr lang="en-US" sz="2000" dirty="0"/>
              <a:t>Stitt</a:t>
            </a:r>
          </a:p>
          <a:p>
            <a:pPr algn="r"/>
            <a:r>
              <a:rPr lang="en-US" sz="1400" dirty="0" smtClean="0">
                <a:solidFill>
                  <a:srgbClr val="FF4A00"/>
                </a:solidFill>
              </a:rPr>
              <a:t>Associate </a:t>
            </a:r>
            <a:r>
              <a:rPr lang="en-US" sz="1400" dirty="0">
                <a:solidFill>
                  <a:srgbClr val="FF4A00"/>
                </a:solidFill>
              </a:rPr>
              <a:t>Professor of ECE, University of Florida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491229"/>
            <a:ext cx="3207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Catapult Workshop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5503" y="6050604"/>
            <a:ext cx="5359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This work is supported by National Science Foundation grant CNS-1149285 and the I/UCRC Program of the National Science Foundation under Grant No. EEC-0642422.</a:t>
            </a:r>
            <a:endParaRPr lang="en-US" sz="1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4"/>
    </mc:Choice>
    <mc:Fallback xmlns="">
      <p:transition spd="slow" advTm="137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Catapult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Just-in-time FPGA compilation</a:t>
            </a:r>
          </a:p>
          <a:p>
            <a:pPr lvl="1"/>
            <a:r>
              <a:rPr lang="en-US" dirty="0" smtClean="0"/>
              <a:t>Dynamic circuit optimizations based on changing workloads, inputs, etc.</a:t>
            </a:r>
          </a:p>
          <a:p>
            <a:pPr lvl="1"/>
            <a:r>
              <a:rPr lang="en-US" dirty="0"/>
              <a:t>Portability of code across multiple FPGA </a:t>
            </a:r>
            <a:r>
              <a:rPr lang="en-US" dirty="0" smtClean="0"/>
              <a:t>types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Rapid, transparent </a:t>
            </a:r>
            <a:r>
              <a:rPr lang="en-US" dirty="0"/>
              <a:t>partial </a:t>
            </a:r>
            <a:r>
              <a:rPr lang="en-US" dirty="0" smtClean="0"/>
              <a:t>reconfiguration</a:t>
            </a:r>
          </a:p>
          <a:p>
            <a:pPr lvl="1"/>
            <a:r>
              <a:rPr lang="en-US" dirty="0" smtClean="0"/>
              <a:t>Improve productivity via virtual, application-specialized resources and interfaces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Application case studies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854E6-BBAF-F845-8995-DE5627B782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37" y="805818"/>
            <a:ext cx="7966563" cy="5203687"/>
          </a:xfrm>
        </p:spPr>
        <p:txBody>
          <a:bodyPr/>
          <a:lstStyle/>
          <a:p>
            <a:endParaRPr lang="en-US" dirty="0" smtClean="0"/>
          </a:p>
          <a:p>
            <a:pPr lvl="1"/>
            <a:r>
              <a:rPr lang="en-US" sz="1600" dirty="0" err="1"/>
              <a:t>Coole</a:t>
            </a:r>
            <a:r>
              <a:rPr lang="en-US" sz="1600" dirty="0"/>
              <a:t>, J. and Stitt, G. Adjustable-Cost Overlays for Runtime Compilation, FCCM 2015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err="1" smtClean="0"/>
              <a:t>Coole</a:t>
            </a:r>
            <a:r>
              <a:rPr lang="en-US" sz="1600" dirty="0"/>
              <a:t>, J., and Stitt, G. </a:t>
            </a:r>
            <a:r>
              <a:rPr lang="en-US" sz="1600" dirty="0" smtClean="0"/>
              <a:t>Fast </a:t>
            </a:r>
            <a:r>
              <a:rPr lang="en-US" sz="1600" dirty="0"/>
              <a:t>and </a:t>
            </a:r>
            <a:r>
              <a:rPr lang="en-US" sz="1600" dirty="0" smtClean="0"/>
              <a:t>flexible high-level synthesis </a:t>
            </a:r>
            <a:r>
              <a:rPr lang="en-US" sz="1600" dirty="0"/>
              <a:t>from </a:t>
            </a:r>
            <a:r>
              <a:rPr lang="en-US" sz="1600" dirty="0" err="1"/>
              <a:t>OpenCL</a:t>
            </a:r>
            <a:r>
              <a:rPr lang="en-US" sz="1600" dirty="0"/>
              <a:t> using </a:t>
            </a:r>
            <a:r>
              <a:rPr lang="en-US" sz="1600" dirty="0" smtClean="0"/>
              <a:t>reconfiguration contexts. IEEE Micro: Special Issue on Reconfigurable Computing (Jan 2014).</a:t>
            </a:r>
          </a:p>
          <a:p>
            <a:pPr lvl="1"/>
            <a:r>
              <a:rPr lang="en-US" sz="1600" dirty="0" err="1"/>
              <a:t>Coole</a:t>
            </a:r>
            <a:r>
              <a:rPr lang="en-US" sz="1600" dirty="0"/>
              <a:t>, J., and Stitt, G. </a:t>
            </a:r>
            <a:r>
              <a:rPr lang="en-US" sz="1600" dirty="0" err="1"/>
              <a:t>Opencl</a:t>
            </a:r>
            <a:r>
              <a:rPr lang="en-US" sz="1600" dirty="0"/>
              <a:t> high-level synthesis for mainstream </a:t>
            </a:r>
            <a:r>
              <a:rPr lang="en-US" sz="1600" dirty="0" err="1"/>
              <a:t>fpga</a:t>
            </a:r>
            <a:r>
              <a:rPr lang="en-US" sz="1600" dirty="0"/>
              <a:t> acceleration. In Workshop on </a:t>
            </a:r>
            <a:r>
              <a:rPr lang="en-US" sz="1600" dirty="0" err="1"/>
              <a:t>SoCs</a:t>
            </a:r>
            <a:r>
              <a:rPr lang="en-US" sz="1600" dirty="0"/>
              <a:t>, Heterogeneous Architectures and Workloads (SHAW) 2014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err="1"/>
              <a:t>Hao</a:t>
            </a:r>
            <a:r>
              <a:rPr lang="en-US" sz="1600" dirty="0"/>
              <a:t>, L. and Stitt, G. Virtual Finite-State-Machine Architectures for Fast Compilation and Portability. ASAP’13, pp. 91-94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err="1" smtClean="0"/>
              <a:t>Landy</a:t>
            </a:r>
            <a:r>
              <a:rPr lang="en-US" sz="1600" dirty="0"/>
              <a:t>, A., and Stitt, G. A low-overhead interconnect architecture for virtual reconfigurable fabrics. </a:t>
            </a:r>
            <a:r>
              <a:rPr lang="en-US" sz="1600" dirty="0" smtClean="0"/>
              <a:t>CASES </a:t>
            </a:r>
            <a:r>
              <a:rPr lang="en-US" sz="1600" dirty="0"/>
              <a:t>’12, </a:t>
            </a:r>
            <a:r>
              <a:rPr lang="en-US" sz="1600" dirty="0" smtClean="0"/>
              <a:t>pp</a:t>
            </a:r>
            <a:r>
              <a:rPr lang="en-US" sz="1600" dirty="0"/>
              <a:t>. 111–120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err="1" smtClean="0"/>
              <a:t>Stitt</a:t>
            </a:r>
            <a:r>
              <a:rPr lang="en-US" sz="1600" dirty="0"/>
              <a:t>, G., and </a:t>
            </a:r>
            <a:r>
              <a:rPr lang="en-US" sz="1600" dirty="0" err="1"/>
              <a:t>Coole</a:t>
            </a:r>
            <a:r>
              <a:rPr lang="en-US" sz="1600" dirty="0"/>
              <a:t>, J. Intermediate fabrics: Virtual architectures for near-instant FPGA compilation. Embedded Systems Letters, IEEE 3, 3 (</a:t>
            </a:r>
            <a:r>
              <a:rPr lang="en-US" sz="1600" dirty="0" err="1"/>
              <a:t>sept.</a:t>
            </a:r>
            <a:r>
              <a:rPr lang="en-US" sz="1600" dirty="0"/>
              <a:t> 2011), </a:t>
            </a:r>
            <a:r>
              <a:rPr lang="en-US" sz="1600" dirty="0" smtClean="0"/>
              <a:t>81–84.</a:t>
            </a:r>
          </a:p>
          <a:p>
            <a:pPr lvl="1"/>
            <a:r>
              <a:rPr lang="en-US" sz="1600" dirty="0" err="1"/>
              <a:t>Coole</a:t>
            </a:r>
            <a:r>
              <a:rPr lang="en-US" sz="1600" dirty="0"/>
              <a:t>, J., and Stitt, G. Intermediate fabrics: Virtual architectures for circuit portability and fast placement and routing. CODES/ISSS ’10, pp. 13–22.</a:t>
            </a:r>
          </a:p>
          <a:p>
            <a:pPr lvl="1"/>
            <a:endParaRPr lang="en-US" sz="1600" dirty="0" smtClean="0"/>
          </a:p>
          <a:p>
            <a:endParaRPr lang="en-US" sz="1800" dirty="0" smtClean="0"/>
          </a:p>
          <a:p>
            <a:endParaRPr lang="en-US" sz="1000" dirty="0" smtClean="0"/>
          </a:p>
          <a:p>
            <a:pPr lvl="1"/>
            <a:endParaRPr lang="en-US" sz="1050" dirty="0" smtClean="0"/>
          </a:p>
          <a:p>
            <a:pPr lvl="2"/>
            <a:endParaRPr lang="en-US" sz="1000" dirty="0" smtClean="0"/>
          </a:p>
          <a:p>
            <a:pPr lvl="1"/>
            <a:endParaRPr lang="en-US" sz="1050" dirty="0" smtClean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72"/>
    </mc:Choice>
    <mc:Fallback xmlns="">
      <p:transition spd="slow" advTm="1860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926" y="3931920"/>
            <a:ext cx="2316533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150" y="4256089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75" y="4170364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Fabric (IF)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48075" y="6400800"/>
            <a:ext cx="1828800" cy="457200"/>
          </a:xfrm>
        </p:spPr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809626" y="2667001"/>
            <a:ext cx="1419224" cy="3047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Synthesis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48196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olded Corner 17"/>
          <p:cNvSpPr/>
          <p:nvPr/>
        </p:nvSpPr>
        <p:spPr bwMode="auto">
          <a:xfrm>
            <a:off x="1104899" y="4267201"/>
            <a:ext cx="762001" cy="314324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Bitfile</a:t>
            </a:r>
            <a:endParaRPr kumimoji="0" 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624" y="3171825"/>
            <a:ext cx="2371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&gt; 10k lookup-tables (LUTS)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4050" y="4181475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FPGA specific: Not portable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3475" y="4876800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FPGA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393658" y="3590925"/>
            <a:ext cx="108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Lengthy compilation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18283" y="3686176"/>
            <a:ext cx="1856326" cy="3047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Place &amp; Route (PAR)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495675" y="1152525"/>
            <a:ext cx="0" cy="49149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85775" y="981075"/>
            <a:ext cx="306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Traditional FPGA Tool Flow</a:t>
            </a:r>
            <a:endParaRPr lang="en-US" sz="1600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4714875" y="1000125"/>
            <a:ext cx="306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Intermediate Fabric Tool Flow</a:t>
            </a:r>
            <a:endParaRPr lang="en-US" sz="1600" u="sng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2538" y="2773363"/>
            <a:ext cx="636587" cy="74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4926" y="3931920"/>
            <a:ext cx="2311400" cy="21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25" y="4084639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4388" y="3486150"/>
            <a:ext cx="225647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7775" y="2251317"/>
            <a:ext cx="631825" cy="51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568" y="2442211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 bwMode="auto">
          <a:xfrm>
            <a:off x="4838701" y="2714626"/>
            <a:ext cx="1419224" cy="5333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Synthesis, Place &amp; Route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5088" y="1395413"/>
            <a:ext cx="846137" cy="9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Connector 28"/>
          <p:cNvCxnSpPr/>
          <p:nvPr/>
        </p:nvCxnSpPr>
        <p:spPr bwMode="auto">
          <a:xfrm>
            <a:off x="4136231" y="3367088"/>
            <a:ext cx="458629" cy="253079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293394" y="3364706"/>
            <a:ext cx="507206" cy="16335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907054" y="3981926"/>
            <a:ext cx="499586" cy="63579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6941820" y="5494020"/>
            <a:ext cx="480060" cy="37338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7476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6162" y="4431030"/>
            <a:ext cx="1171733" cy="23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568" y="3295651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4484504" y="2855781"/>
            <a:ext cx="292838" cy="32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0493" y="3023236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0493" y="3461386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0493" y="4032886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0493" y="4623436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06488" y="1395413"/>
            <a:ext cx="846137" cy="9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0493" y="2423161"/>
            <a:ext cx="2928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67" name="AutoShape 15" descr="imap://gstitt@imap.ece.ufl.edu:993/fetch%3EUID%3E.INBOX%3E52436?part=1.2.2&amp;filename=image4.png"/>
          <p:cNvSpPr>
            <a:spLocks noChangeAspect="1" noChangeArrowheads="1"/>
          </p:cNvSpPr>
          <p:nvPr/>
        </p:nvSpPr>
        <p:spPr bwMode="auto">
          <a:xfrm>
            <a:off x="155575" y="-1897063"/>
            <a:ext cx="6096000" cy="3952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9" name="AutoShape 17" descr="imap://gstitt@imap.ece.ufl.edu:993/fetch%3EUID%3E.INBOX%3E52436?part=1.2.2&amp;filename=image4.png"/>
          <p:cNvSpPr>
            <a:spLocks noChangeAspect="1" noChangeArrowheads="1"/>
          </p:cNvSpPr>
          <p:nvPr/>
        </p:nvSpPr>
        <p:spPr bwMode="auto">
          <a:xfrm>
            <a:off x="155575" y="-1897063"/>
            <a:ext cx="6096000" cy="3952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" name="Picture 52" descr="image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2975" y="5191125"/>
            <a:ext cx="1123720" cy="72866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362699" y="2714625"/>
            <a:ext cx="237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rgbClr val="FF0000"/>
                </a:solidFill>
              </a:rPr>
              <a:t>Fast Compilation</a:t>
            </a:r>
            <a:r>
              <a:rPr lang="en-US" sz="1400" i="1" dirty="0" smtClean="0">
                <a:solidFill>
                  <a:srgbClr val="FF0000"/>
                </a:solidFill>
              </a:rPr>
              <a:t>: several coarse-grained resources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72500" y="5743575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 . . 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991100" y="5876925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Virtual Device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229474" y="5857875"/>
            <a:ext cx="170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Physical Device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077074" y="5857875"/>
            <a:ext cx="170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Physical Device(s)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181725" y="2038350"/>
            <a:ext cx="283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rgbClr val="FF0000"/>
                </a:solidFill>
              </a:rPr>
              <a:t>Fast Partial Reconfiguration</a:t>
            </a:r>
            <a:r>
              <a:rPr lang="en-US" sz="1400" i="1" dirty="0" smtClean="0">
                <a:solidFill>
                  <a:srgbClr val="FF0000"/>
                </a:solidFill>
              </a:rPr>
              <a:t>: even on devices without support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47850" y="1838684"/>
            <a:ext cx="1571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FPGA specific:</a:t>
            </a:r>
          </a:p>
          <a:p>
            <a:r>
              <a:rPr lang="en-US" sz="1400" i="1" dirty="0" smtClean="0">
                <a:solidFill>
                  <a:srgbClr val="FF0000"/>
                </a:solidFill>
              </a:rPr>
              <a:t>Limited portability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10299" y="1423988"/>
            <a:ext cx="283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rgbClr val="FF0000"/>
                </a:solidFill>
              </a:rPr>
              <a:t>App Portability</a:t>
            </a:r>
            <a:r>
              <a:rPr lang="en-US" sz="1400" i="1" dirty="0" smtClean="0">
                <a:solidFill>
                  <a:srgbClr val="FF0000"/>
                </a:solidFill>
              </a:rPr>
              <a:t>: always targets IF regardless of underlying FPGA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27"/>
    </mc:Choice>
    <mc:Fallback xmlns="">
      <p:transition spd="slow" advTm="254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2" grpId="0"/>
      <p:bldP spid="23" grpId="0"/>
      <p:bldP spid="27" grpId="0" animBg="1"/>
      <p:bldP spid="32" grpId="0"/>
      <p:bldP spid="25" grpId="0" animBg="1"/>
      <p:bldP spid="54" grpId="0"/>
      <p:bldP spid="57" grpId="0"/>
      <p:bldP spid="59" grpId="0"/>
      <p:bldP spid="60" grpId="1"/>
      <p:bldP spid="60" grpId="2"/>
      <p:bldP spid="61" grpId="1"/>
      <p:bldP spid="62" grpId="0"/>
      <p:bldP spid="52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CLIF Overview: Context Generation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 descr="3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72" y="1029200"/>
            <a:ext cx="2792158" cy="1916873"/>
          </a:xfrm>
          <a:prstGeom prst="rect">
            <a:avLst/>
          </a:prstGeom>
        </p:spPr>
      </p:pic>
      <p:pic>
        <p:nvPicPr>
          <p:cNvPr id="16" name="Picture 15" descr="3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58" y="2940924"/>
            <a:ext cx="2678371" cy="1269163"/>
          </a:xfrm>
          <a:prstGeom prst="rect">
            <a:avLst/>
          </a:prstGeom>
        </p:spPr>
      </p:pic>
      <p:pic>
        <p:nvPicPr>
          <p:cNvPr id="17" name="Picture 16" descr="3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90" y="4162762"/>
            <a:ext cx="1137870" cy="507665"/>
          </a:xfrm>
          <a:prstGeom prst="rect">
            <a:avLst/>
          </a:prstGeom>
        </p:spPr>
      </p:pic>
      <p:pic>
        <p:nvPicPr>
          <p:cNvPr id="18" name="Picture 17" descr="3-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25" y="4635894"/>
            <a:ext cx="1137870" cy="271338"/>
          </a:xfrm>
          <a:prstGeom prst="rect">
            <a:avLst/>
          </a:prstGeom>
        </p:spPr>
      </p:pic>
      <p:pic>
        <p:nvPicPr>
          <p:cNvPr id="19" name="Picture 18" descr="3-5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1" y="4871189"/>
            <a:ext cx="1575512" cy="1820592"/>
          </a:xfrm>
          <a:prstGeom prst="rect">
            <a:avLst/>
          </a:prstGeom>
        </p:spPr>
      </p:pic>
      <p:pic>
        <p:nvPicPr>
          <p:cNvPr id="20" name="Picture 19" descr="3-6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32" y="5679534"/>
            <a:ext cx="805262" cy="761498"/>
          </a:xfrm>
          <a:prstGeom prst="rect">
            <a:avLst/>
          </a:prstGeom>
        </p:spPr>
      </p:pic>
      <p:pic>
        <p:nvPicPr>
          <p:cNvPr id="21" name="Picture 20" descr="3-7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58" y="4162762"/>
            <a:ext cx="1759322" cy="22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01"/>
            <a:ext cx="4343400" cy="3295254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1" y="990600"/>
            <a:ext cx="4571999" cy="479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325438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19175" indent="-3476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Use clustering heuristic based on k-means to sort by </a:t>
            </a:r>
            <a:r>
              <a:rPr lang="en-US" sz="1600" b="1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functional similarity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We can ignore connections between functional units due to IF routing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flexibilty</a:t>
            </a:r>
            <a:endParaRPr lang="en-US" sz="1400" dirty="0" smtClean="0">
              <a:solidFill>
                <a:srgbClr val="FF4A00"/>
              </a:solidFill>
              <a:sym typeface="Wingdings" charset="0"/>
            </a:endParaRP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Encourages op sharing within each group and merges ops used between kernels in group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Merges ops of same type if “generics” can be configured (e.g. ALU) or promoted (e.g. width)</a:t>
            </a:r>
          </a:p>
          <a:p>
            <a:pPr marL="692150" lvl="2" indent="-339725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en-US" sz="1500" dirty="0">
              <a:solidFill>
                <a:srgbClr val="FF4A00"/>
              </a:solidFill>
              <a:sym typeface="Wingdings" charset="0"/>
            </a:endParaRPr>
          </a:p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i="1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k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 # contexts provides a tuning parameter for </a:t>
            </a:r>
            <a:r>
              <a:rPr lang="en-US" sz="1600" dirty="0">
                <a:solidFill>
                  <a:srgbClr val="000000"/>
                </a:solidFill>
                <a:cs typeface="Arial" charset="0"/>
                <a:sym typeface="Wingdings" charset="0"/>
              </a:rPr>
              <a:t>tradeoffs based on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designer intent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500" dirty="0" smtClean="0">
                <a:solidFill>
                  <a:srgbClr val="FF4A00"/>
                </a:solidFill>
                <a:sym typeface="Wingdings" charset="0"/>
              </a:rPr>
              <a:t>Larger </a:t>
            </a:r>
            <a:r>
              <a:rPr lang="en-US" sz="1500" i="1" dirty="0" smtClean="0">
                <a:solidFill>
                  <a:srgbClr val="FF4A00"/>
                </a:solidFill>
                <a:sym typeface="Wingdings" charset="0"/>
              </a:rPr>
              <a:t>k </a:t>
            </a:r>
            <a:r>
              <a:rPr lang="en-US" sz="1500" dirty="0" smtClean="0">
                <a:solidFill>
                  <a:srgbClr val="FF4A00"/>
                </a:solidFill>
                <a:sym typeface="Wingdings"/>
              </a:rPr>
              <a:t> smaller, specialized contexts</a:t>
            </a:r>
            <a:endParaRPr lang="en-US" sz="1500" dirty="0" smtClean="0">
              <a:solidFill>
                <a:srgbClr val="FF4A00"/>
              </a:solidFill>
              <a:sym typeface="Wingdings" charset="0"/>
            </a:endParaRP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500" dirty="0" smtClean="0">
                <a:solidFill>
                  <a:srgbClr val="FF4A00"/>
                </a:solidFill>
                <a:sym typeface="Wingdings" charset="0"/>
              </a:rPr>
              <a:t>Can help fit: </a:t>
            </a:r>
            <a:r>
              <a:rPr lang="en-US" sz="1500" dirty="0" smtClean="0">
                <a:solidFill>
                  <a:srgbClr val="008000"/>
                </a:solidFill>
                <a:sym typeface="Wingdings" charset="0"/>
              </a:rPr>
              <a:t>60% decrease </a:t>
            </a:r>
            <a:r>
              <a:rPr lang="en-US" sz="1500" dirty="0" smtClean="0">
                <a:solidFill>
                  <a:srgbClr val="FF4A00"/>
                </a:solidFill>
                <a:sym typeface="Wingdings" charset="0"/>
              </a:rPr>
              <a:t>in context size going single </a:t>
            </a:r>
            <a:r>
              <a:rPr lang="en-US" sz="1500" dirty="0" smtClean="0">
                <a:solidFill>
                  <a:srgbClr val="FF4A00"/>
                </a:solidFill>
                <a:sym typeface="Wingdings"/>
              </a:rPr>
              <a:t> 5 contexts in case study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500" dirty="0" smtClean="0">
                <a:solidFill>
                  <a:srgbClr val="FF4A00"/>
                </a:solidFill>
                <a:sym typeface="Wingdings"/>
              </a:rPr>
              <a:t>Can use savings to </a:t>
            </a:r>
            <a:r>
              <a:rPr lang="en-US" sz="1500" b="1" dirty="0" smtClean="0">
                <a:solidFill>
                  <a:srgbClr val="FF4A00"/>
                </a:solidFill>
                <a:sym typeface="Wingdings"/>
              </a:rPr>
              <a:t>preemptively increase flexibility </a:t>
            </a:r>
            <a:r>
              <a:rPr lang="en-US" sz="1500" dirty="0" smtClean="0">
                <a:solidFill>
                  <a:srgbClr val="FF4A00"/>
                </a:solidFill>
                <a:sym typeface="Wingdings"/>
              </a:rPr>
              <a:t>by growing each context</a:t>
            </a:r>
            <a:endParaRPr lang="en-US" sz="1500" dirty="0">
              <a:solidFill>
                <a:srgbClr val="FF4A00"/>
              </a:solidFill>
              <a:sym typeface="Wingdings" charset="0"/>
            </a:endParaRP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008000"/>
                </a:solidFill>
                <a:sym typeface="Wingdings" charset="0"/>
              </a:rPr>
              <a:t>144x faster reconfiguration 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vs. device (and </a:t>
            </a:r>
            <a:r>
              <a:rPr lang="en-US" sz="1400" dirty="0" smtClean="0">
                <a:solidFill>
                  <a:srgbClr val="008000"/>
                </a:solidFill>
                <a:sym typeface="Wingdings" charset="0"/>
              </a:rPr>
              <a:t>KB 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vs. </a:t>
            </a:r>
            <a:r>
              <a:rPr lang="en-US" sz="1400" dirty="0" smtClean="0">
                <a:solidFill>
                  <a:srgbClr val="008000"/>
                </a:solidFill>
                <a:sym typeface="Wingdings" charset="0"/>
              </a:rPr>
              <a:t>MB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bitfiles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)</a:t>
            </a:r>
            <a:endParaRPr lang="en-US" sz="1200" dirty="0" smtClean="0">
              <a:solidFill>
                <a:srgbClr val="FF4A00"/>
              </a:solidFill>
              <a:sym typeface="Wingdings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19100" y="277813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dirty="0" smtClean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sz="3200" kern="0"/>
              <a:t>Context Design Heuristic for IFs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62600" y="1066800"/>
            <a:ext cx="3352800" cy="1752600"/>
            <a:chOff x="5562600" y="990600"/>
            <a:chExt cx="3352800" cy="1752600"/>
          </a:xfrm>
        </p:grpSpPr>
        <p:sp>
          <p:nvSpPr>
            <p:cNvPr id="22" name="Right Arrow 21"/>
            <p:cNvSpPr/>
            <p:nvPr/>
          </p:nvSpPr>
          <p:spPr bwMode="auto">
            <a:xfrm rot="5400000">
              <a:off x="7467600" y="2133600"/>
              <a:ext cx="609600" cy="609600"/>
            </a:xfrm>
            <a:prstGeom prst="righ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990600"/>
              <a:ext cx="3352800" cy="1320381"/>
            </a:xfrm>
            <a:prstGeom prst="rect">
              <a:avLst/>
            </a:prstGeom>
            <a:ln w="127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419600"/>
            <a:ext cx="4240886" cy="1130300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D3046D45-FC88-4EF3-BBF3-C3E9EDC4F7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1" y="990600"/>
            <a:ext cx="44957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6750" indent="-325438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019175" indent="-347663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dirty="0" smtClean="0">
                <a:solidFill>
                  <a:srgbClr val="000000"/>
                </a:solidFill>
                <a:sym typeface="Wingdings" charset="0"/>
              </a:rPr>
              <a:t>Ideally, contexts could also tailor their interconnect for the application at hand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What if we included, at a minimum, interconnect to support communication requirements of source set…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…using general-purpose routing as a fallback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en-US" sz="1400" dirty="0" smtClean="0">
              <a:solidFill>
                <a:srgbClr val="FF4A00"/>
              </a:solidFill>
              <a:sym typeface="Wingdings"/>
            </a:endParaRP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dirty="0" smtClean="0">
                <a:solidFill>
                  <a:srgbClr val="FF4A00"/>
                </a:solidFill>
                <a:sym typeface="Wingdings"/>
              </a:rPr>
              <a:t> 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We can reduce network’s capacity (or eliminate it entirely) to minimize overhead </a:t>
            </a:r>
            <a:r>
              <a:rPr lang="en-US" sz="1400" dirty="0" smtClean="0">
                <a:solidFill>
                  <a:srgbClr val="FF4A00"/>
                </a:solidFill>
                <a:sym typeface="Wingdings"/>
              </a:rPr>
              <a:t></a:t>
            </a:r>
          </a:p>
          <a:p>
            <a:pPr lvl="2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200" dirty="0" smtClean="0">
                <a:solidFill>
                  <a:srgbClr val="0000FF"/>
                </a:solidFill>
                <a:sym typeface="Wingdings"/>
              </a:rPr>
              <a:t>Goal: </a:t>
            </a:r>
            <a:r>
              <a:rPr lang="en-US" sz="1200" i="1" dirty="0" smtClean="0">
                <a:solidFill>
                  <a:srgbClr val="0000FF"/>
                </a:solidFill>
                <a:sym typeface="Wingdings"/>
              </a:rPr>
              <a:t>“only pay for what you want”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en-US" sz="1100" i="1" dirty="0" smtClean="0">
              <a:solidFill>
                <a:srgbClr val="000000"/>
              </a:solidFill>
              <a:sym typeface="Wingdings" charset="0"/>
            </a:endParaRPr>
          </a:p>
          <a:p>
            <a:pPr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600" i="1" dirty="0" err="1" smtClean="0">
                <a:solidFill>
                  <a:srgbClr val="000000"/>
                </a:solidFill>
                <a:sym typeface="Wingdings" charset="0"/>
              </a:rPr>
              <a:t>Supernet</a:t>
            </a:r>
            <a:r>
              <a:rPr lang="en-US" sz="1600" i="1" dirty="0" smtClean="0">
                <a:solidFill>
                  <a:srgbClr val="000000"/>
                </a:solidFill>
                <a:sym typeface="Wingdings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sym typeface="Wingdings" charset="0"/>
              </a:rPr>
              <a:t>context family: includes merged ops and interconnect from source set and an optional secondary network</a:t>
            </a: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u="sng" dirty="0" smtClean="0">
                <a:solidFill>
                  <a:srgbClr val="FF4A00"/>
                </a:solidFill>
                <a:sym typeface="Wingdings" charset="0"/>
              </a:rPr>
              <a:t>Offline: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 </a:t>
            </a:r>
            <a:r>
              <a:rPr lang="en-US" sz="1400" i="1" dirty="0" smtClean="0">
                <a:solidFill>
                  <a:srgbClr val="FF4A00"/>
                </a:solidFill>
                <a:sym typeface="Wingdings" charset="0"/>
              </a:rPr>
              <a:t>merger 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combines source set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datapaths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 so as to minimize added nets (and nodes), to create a </a:t>
            </a:r>
            <a:r>
              <a:rPr lang="en-US" sz="1400" i="1" dirty="0" err="1" smtClean="0">
                <a:solidFill>
                  <a:srgbClr val="FF4A00"/>
                </a:solidFill>
                <a:sym typeface="Wingdings" charset="0"/>
              </a:rPr>
              <a:t>supernet</a:t>
            </a:r>
            <a:r>
              <a:rPr lang="en-US" sz="1400" i="1" dirty="0" smtClean="0">
                <a:solidFill>
                  <a:srgbClr val="FF4A00"/>
                </a:solidFill>
                <a:sym typeface="Wingdings" charset="0"/>
              </a:rPr>
              <a:t> </a:t>
            </a:r>
            <a:r>
              <a:rPr lang="en-US" sz="1400" i="1" dirty="0" err="1" smtClean="0">
                <a:solidFill>
                  <a:srgbClr val="FF4A00"/>
                </a:solidFill>
                <a:sym typeface="Wingdings" charset="0"/>
              </a:rPr>
              <a:t>datapath</a:t>
            </a:r>
            <a:endParaRPr lang="en-US" sz="1400" i="1" dirty="0" smtClean="0">
              <a:solidFill>
                <a:srgbClr val="FF4A00"/>
              </a:solidFill>
              <a:sym typeface="Wingdings" charset="0"/>
            </a:endParaRPr>
          </a:p>
          <a:p>
            <a:pPr lvl="1" defTabSz="457200" eaLnBrk="1" hangingPunct="1">
              <a:lnSpc>
                <a:spcPct val="87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en-US" sz="1400" u="sng" dirty="0" smtClean="0">
                <a:solidFill>
                  <a:srgbClr val="FF4A00"/>
                </a:solidFill>
                <a:sym typeface="Wingdings" charset="0"/>
              </a:rPr>
              <a:t>Runtime: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 </a:t>
            </a:r>
            <a:r>
              <a:rPr lang="en-US" sz="1400" i="1" dirty="0" smtClean="0">
                <a:solidFill>
                  <a:srgbClr val="FF4A00"/>
                </a:solidFill>
                <a:sym typeface="Wingdings" charset="0"/>
              </a:rPr>
              <a:t>mapper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 attempts to match nets from incoming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datapath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 to </a:t>
            </a:r>
            <a:r>
              <a:rPr lang="en-US" sz="1400" dirty="0" err="1" smtClean="0">
                <a:solidFill>
                  <a:srgbClr val="FF4A00"/>
                </a:solidFill>
                <a:sym typeface="Wingdings" charset="0"/>
              </a:rPr>
              <a:t>supernet</a:t>
            </a:r>
            <a:r>
              <a:rPr lang="en-US" sz="1400" dirty="0" smtClean="0">
                <a:solidFill>
                  <a:srgbClr val="FF4A00"/>
                </a:solidFill>
                <a:sym typeface="Wingdings" charset="0"/>
              </a:rPr>
              <a:t>, and handles anything else on the network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19100" y="277813"/>
            <a:ext cx="9182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dirty="0" smtClean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sz="3200" kern="0" err="1"/>
              <a:t>Supernets</a:t>
            </a:r>
            <a:r>
              <a:rPr sz="3200" kern="0"/>
              <a:t>: Contexts w/ Tailored Interconnect</a:t>
            </a:r>
          </a:p>
        </p:txBody>
      </p:sp>
      <p:pic>
        <p:nvPicPr>
          <p:cNvPr id="2" name="Picture 1" descr="intr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68400"/>
            <a:ext cx="4002295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025663"/>
            <a:ext cx="5424367" cy="5007803"/>
          </a:xfrm>
        </p:spPr>
        <p:txBody>
          <a:bodyPr/>
          <a:lstStyle/>
          <a:p>
            <a:r>
              <a:rPr lang="en-US" sz="1800" dirty="0" smtClean="0"/>
              <a:t>Goal: enable FPGA usage by designers currently targeting GPUs and multi-cores</a:t>
            </a:r>
          </a:p>
          <a:p>
            <a:r>
              <a:rPr lang="en-US" sz="1800" dirty="0" smtClean="0"/>
              <a:t>Problem: order-of-magnitude worse productivity</a:t>
            </a:r>
            <a:endParaRPr lang="en-US" sz="1600" dirty="0" smtClean="0"/>
          </a:p>
          <a:p>
            <a:r>
              <a:rPr lang="en-US" sz="1800" dirty="0" smtClean="0"/>
              <a:t>Productivity bottlenecks</a:t>
            </a:r>
          </a:p>
          <a:p>
            <a:pPr lvl="1"/>
            <a:r>
              <a:rPr lang="en-US" sz="1600" dirty="0"/>
              <a:t>Register-transfer-level (RTL) </a:t>
            </a:r>
            <a:r>
              <a:rPr lang="en-US" sz="1600" dirty="0" smtClean="0"/>
              <a:t>design</a:t>
            </a:r>
          </a:p>
          <a:p>
            <a:pPr lvl="2"/>
            <a:r>
              <a:rPr lang="en-US" sz="1400" b="1" dirty="0" smtClean="0"/>
              <a:t>Solved by high-level synthesis (HLS)</a:t>
            </a:r>
          </a:p>
          <a:p>
            <a:pPr lvl="1"/>
            <a:r>
              <a:rPr lang="en-US" sz="1600" dirty="0" smtClean="0"/>
              <a:t>Long compile times (hours to days)</a:t>
            </a:r>
          </a:p>
          <a:p>
            <a:pPr lvl="2"/>
            <a:r>
              <a:rPr lang="en-US" sz="1400" dirty="0" smtClean="0"/>
              <a:t>Prevents mainstream methodologies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7" name="Straight Arrow Connector 6"/>
          <p:cNvCxnSpPr>
            <a:endCxn id="14" idx="0"/>
          </p:cNvCxnSpPr>
          <p:nvPr/>
        </p:nvCxnSpPr>
        <p:spPr bwMode="auto">
          <a:xfrm>
            <a:off x="6751456" y="13716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5821014" y="1062251"/>
            <a:ext cx="2854900" cy="3077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50" dirty="0" smtClean="0">
                <a:solidFill>
                  <a:srgbClr val="0021A5"/>
                </a:solidFill>
                <a:latin typeface="Consolas" charset="0"/>
                <a:ea typeface="Consolas" charset="0"/>
                <a:cs typeface="Consolas" charset="0"/>
              </a:rPr>
              <a:t>__kernel void </a:t>
            </a:r>
            <a:r>
              <a:rPr lang="en-US" sz="105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convolve(</a:t>
            </a:r>
            <a:r>
              <a:rPr lang="en-US" sz="1050" dirty="0" smtClean="0">
                <a:solidFill>
                  <a:srgbClr val="0021A5"/>
                </a:solidFill>
                <a:latin typeface="Consolas" charset="0"/>
                <a:ea typeface="Consolas" charset="0"/>
                <a:cs typeface="Consolas" charset="0"/>
              </a:rPr>
              <a:t>float</a:t>
            </a:r>
            <a:r>
              <a:rPr lang="en-US" sz="105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*s) {…}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42" y="3955408"/>
            <a:ext cx="76041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6751456" y="2326105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6065656" y="1752600"/>
            <a:ext cx="1371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OpenCL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HLS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94771" y="3712507"/>
            <a:ext cx="701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FPGA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44750" y="2709734"/>
            <a:ext cx="1458238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FPGA </a:t>
            </a:r>
            <a:r>
              <a:rPr lang="en-US" sz="1400" dirty="0" err="1" smtClean="0">
                <a:solidFill>
                  <a:srgbClr val="000000"/>
                </a:solidFill>
              </a:rPr>
              <a:t>Place&amp;Route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753802" y="3315323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32" y="4126527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93897" y="2557065"/>
            <a:ext cx="3107341" cy="906326"/>
            <a:chOff x="5793897" y="2557065"/>
            <a:chExt cx="3107341" cy="906326"/>
          </a:xfrm>
        </p:grpSpPr>
        <p:sp>
          <p:nvSpPr>
            <p:cNvPr id="11" name="TextBox 78"/>
            <p:cNvSpPr txBox="1"/>
            <p:nvPr/>
          </p:nvSpPr>
          <p:spPr>
            <a:xfrm>
              <a:off x="7802123" y="2801006"/>
              <a:ext cx="1099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1200" i="1" dirty="0" smtClean="0">
                  <a:solidFill>
                    <a:srgbClr val="FF0000"/>
                  </a:solidFill>
                </a:rPr>
                <a:t>Long </a:t>
              </a:r>
              <a:r>
                <a:rPr lang="en-US" sz="1200" i="1" dirty="0">
                  <a:solidFill>
                    <a:srgbClr val="FF0000"/>
                  </a:solidFill>
                </a:rPr>
                <a:t>c</a:t>
              </a:r>
              <a:r>
                <a:rPr lang="en-US" sz="1200" i="1" dirty="0" smtClean="0">
                  <a:solidFill>
                    <a:srgbClr val="FF0000"/>
                  </a:solidFill>
                </a:rPr>
                <a:t>ompile times 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793897" y="2557065"/>
              <a:ext cx="1925905" cy="90632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59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67"/>
    </mc:Choice>
    <mc:Fallback xmlns="">
      <p:transition spd="slow" advTm="327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025663"/>
            <a:ext cx="5424367" cy="5007803"/>
          </a:xfrm>
        </p:spPr>
        <p:txBody>
          <a:bodyPr/>
          <a:lstStyle/>
          <a:p>
            <a:r>
              <a:rPr lang="en-US" sz="1800" dirty="0" smtClean="0"/>
              <a:t>Goal: enable FPGA usage by designers currently targeting GPUs and multi-cores</a:t>
            </a:r>
          </a:p>
          <a:p>
            <a:r>
              <a:rPr lang="en-US" sz="1800" dirty="0" smtClean="0"/>
              <a:t>Problem: order-of-magnitude worse productivity</a:t>
            </a:r>
            <a:endParaRPr lang="en-US" sz="1600" dirty="0" smtClean="0"/>
          </a:p>
          <a:p>
            <a:r>
              <a:rPr lang="en-US" sz="1800" dirty="0" smtClean="0"/>
              <a:t>Productivity bottlenecks</a:t>
            </a:r>
          </a:p>
          <a:p>
            <a:pPr lvl="1"/>
            <a:r>
              <a:rPr lang="en-US" sz="1600" dirty="0"/>
              <a:t>Register-transfer-level (RTL) </a:t>
            </a:r>
            <a:r>
              <a:rPr lang="en-US" sz="1600" dirty="0" smtClean="0"/>
              <a:t>design</a:t>
            </a:r>
          </a:p>
          <a:p>
            <a:pPr lvl="2"/>
            <a:r>
              <a:rPr lang="en-US" sz="1400" b="1" dirty="0" smtClean="0"/>
              <a:t>Solved by high-level synthesis (HLS)</a:t>
            </a:r>
          </a:p>
          <a:p>
            <a:pPr lvl="1"/>
            <a:r>
              <a:rPr lang="en-US" sz="1600" dirty="0" smtClean="0"/>
              <a:t>Long compile times (hours to days)</a:t>
            </a:r>
          </a:p>
          <a:p>
            <a:pPr lvl="2"/>
            <a:r>
              <a:rPr lang="en-US" sz="1400" dirty="0" smtClean="0"/>
              <a:t>Prevents mainstream methodologies</a:t>
            </a:r>
          </a:p>
          <a:p>
            <a:endParaRPr lang="en-US" sz="2000" dirty="0" smtClean="0"/>
          </a:p>
          <a:p>
            <a:r>
              <a:rPr lang="en-US" sz="2000" dirty="0" smtClean="0"/>
              <a:t>Solution: virtual architectures atop FPGAs (i.e. </a:t>
            </a:r>
            <a:r>
              <a:rPr lang="en-US" sz="2000" i="1" dirty="0" smtClean="0"/>
              <a:t>overlays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Provides near-instant place and route</a:t>
            </a:r>
          </a:p>
          <a:p>
            <a:pPr lvl="2"/>
            <a:r>
              <a:rPr lang="en-US" sz="1400" dirty="0" smtClean="0"/>
              <a:t>&gt;1000x faster than FPGA vendor tools</a:t>
            </a:r>
          </a:p>
          <a:p>
            <a:pPr lvl="1"/>
            <a:r>
              <a:rPr lang="en-US" sz="1600" dirty="0" smtClean="0"/>
              <a:t>Integrates with HLS for rapid compilation</a:t>
            </a:r>
          </a:p>
          <a:p>
            <a:pPr lvl="1"/>
            <a:r>
              <a:rPr lang="en-US" sz="1600" dirty="0" smtClean="0"/>
              <a:t>Partial reconfiguration swaps in needed resources</a:t>
            </a:r>
          </a:p>
          <a:p>
            <a:pPr lvl="1"/>
            <a:r>
              <a:rPr lang="en-US" sz="1600" b="1" dirty="0" smtClean="0"/>
              <a:t>Enables transparent FPGA 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7" name="Straight Arrow Connector 6"/>
          <p:cNvCxnSpPr>
            <a:endCxn id="14" idx="0"/>
          </p:cNvCxnSpPr>
          <p:nvPr/>
        </p:nvCxnSpPr>
        <p:spPr bwMode="auto">
          <a:xfrm>
            <a:off x="6751456" y="13716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78"/>
          <p:cNvSpPr txBox="1"/>
          <p:nvPr/>
        </p:nvSpPr>
        <p:spPr>
          <a:xfrm>
            <a:off x="7486535" y="2801025"/>
            <a:ext cx="156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i="1" dirty="0" smtClean="0">
                <a:solidFill>
                  <a:srgbClr val="FF0000"/>
                </a:solidFill>
              </a:rPr>
              <a:t>&gt; 1000x faster than FPGA vendor tools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751456" y="2326105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6065656" y="1752600"/>
            <a:ext cx="1371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OpenCL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HLS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753802" y="3315323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57" y="3794329"/>
            <a:ext cx="1371600" cy="126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44" y="3918225"/>
            <a:ext cx="76041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33285" y="3538713"/>
            <a:ext cx="1436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Overlay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6635" y="3664662"/>
            <a:ext cx="701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FPGA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 flipV="1">
            <a:off x="7467307" y="3809639"/>
            <a:ext cx="440563" cy="25328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7467307" y="4524193"/>
            <a:ext cx="440563" cy="4938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70" y="4032439"/>
            <a:ext cx="585827" cy="54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8" y="3794760"/>
            <a:ext cx="1371600" cy="127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8" y="3794760"/>
            <a:ext cx="1371600" cy="127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8" y="3794760"/>
            <a:ext cx="1435608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8" y="3794760"/>
            <a:ext cx="1434210" cy="125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ounded Rectangle 30"/>
          <p:cNvSpPr/>
          <p:nvPr/>
        </p:nvSpPr>
        <p:spPr bwMode="auto">
          <a:xfrm>
            <a:off x="5821014" y="1062251"/>
            <a:ext cx="2854900" cy="3077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50" dirty="0" smtClean="0">
                <a:solidFill>
                  <a:srgbClr val="0021A5"/>
                </a:solidFill>
                <a:latin typeface="Consolas" charset="0"/>
                <a:ea typeface="Consolas" charset="0"/>
                <a:cs typeface="Consolas" charset="0"/>
              </a:rPr>
              <a:t>__kernel void </a:t>
            </a:r>
            <a:r>
              <a:rPr lang="en-US" sz="105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convolve(</a:t>
            </a:r>
            <a:r>
              <a:rPr lang="en-US" sz="1050" dirty="0" smtClean="0">
                <a:solidFill>
                  <a:srgbClr val="0021A5"/>
                </a:solidFill>
                <a:latin typeface="Consolas" charset="0"/>
                <a:ea typeface="Consolas" charset="0"/>
                <a:cs typeface="Consolas" charset="0"/>
              </a:rPr>
              <a:t>float</a:t>
            </a:r>
            <a:r>
              <a:rPr lang="en-US" sz="105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*s) {…}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5891198" y="1140023"/>
            <a:ext cx="2917658" cy="3077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50" dirty="0" smtClean="0">
                <a:solidFill>
                  <a:srgbClr val="0021A5"/>
                </a:solidFill>
                <a:latin typeface="Consolas" charset="0"/>
                <a:ea typeface="Consolas" charset="0"/>
                <a:cs typeface="Consolas" charset="0"/>
              </a:rPr>
              <a:t>__kernel void </a:t>
            </a:r>
            <a:r>
              <a:rPr lang="en-US" sz="105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kernelA</a:t>
            </a:r>
            <a:r>
              <a:rPr lang="en-US" sz="105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050" dirty="0" err="1" smtClean="0">
                <a:solidFill>
                  <a:srgbClr val="0021A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05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*x) {…}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948756" y="1219200"/>
            <a:ext cx="2936300" cy="3077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50" dirty="0" smtClean="0">
                <a:solidFill>
                  <a:srgbClr val="0021A5"/>
                </a:solidFill>
                <a:latin typeface="Consolas" charset="0"/>
                <a:ea typeface="Consolas" charset="0"/>
                <a:cs typeface="Consolas" charset="0"/>
              </a:rPr>
              <a:t>__kernel void </a:t>
            </a:r>
            <a:r>
              <a:rPr lang="en-US" sz="105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kernelB</a:t>
            </a:r>
            <a:r>
              <a:rPr lang="en-US" sz="105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050" dirty="0" err="1" smtClean="0">
                <a:solidFill>
                  <a:srgbClr val="0021A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050" dirty="0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*x) {…}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6044750" y="2709734"/>
            <a:ext cx="1458238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Overlay </a:t>
            </a:r>
            <a:r>
              <a:rPr lang="en-US" sz="1400" dirty="0" err="1" smtClean="0">
                <a:solidFill>
                  <a:srgbClr val="000000"/>
                </a:solidFill>
              </a:rPr>
              <a:t>Place&amp;Route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45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67"/>
    </mc:Choice>
    <mc:Fallback xmlns="">
      <p:transition spd="slow" advTm="327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591" y="4280686"/>
            <a:ext cx="1537448" cy="190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19100" y="277813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dirty="0" smtClean="0">
                <a:solidFill>
                  <a:srgbClr val="0021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21A5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sz="3600" kern="0" dirty="0" smtClean="0"/>
              <a:t>CLIF High-Level </a:t>
            </a:r>
            <a:r>
              <a:rPr sz="3600" kern="0" dirty="0"/>
              <a:t>Synthesis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1628" y="973271"/>
            <a:ext cx="3117837" cy="48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7187" y="1111388"/>
            <a:ext cx="5290066" cy="5025114"/>
          </a:xfrm>
        </p:spPr>
        <p:txBody>
          <a:bodyPr/>
          <a:lstStyle/>
          <a:p>
            <a:r>
              <a:rPr lang="en-US" sz="2000" dirty="0" smtClean="0"/>
              <a:t>Overlays could be integrated with any HLS tool</a:t>
            </a:r>
          </a:p>
          <a:p>
            <a:pPr lvl="1"/>
            <a:r>
              <a:rPr lang="en-US" sz="1800" dirty="0" smtClean="0"/>
              <a:t>Created our own tool: CLIF (</a:t>
            </a:r>
            <a:r>
              <a:rPr lang="en-US" sz="1800" dirty="0" err="1" smtClean="0"/>
              <a:t>Open</a:t>
            </a:r>
            <a:r>
              <a:rPr lang="en-US" sz="1800" b="1" dirty="0" err="1" smtClean="0"/>
              <a:t>CL</a:t>
            </a:r>
            <a:r>
              <a:rPr lang="en-US" sz="1800" dirty="0" smtClean="0"/>
              <a:t>-</a:t>
            </a:r>
            <a:r>
              <a:rPr lang="en-US" sz="1800" b="1" dirty="0" smtClean="0"/>
              <a:t>IF)</a:t>
            </a:r>
          </a:p>
          <a:p>
            <a:pPr lvl="1"/>
            <a:r>
              <a:rPr lang="en-US" sz="1800" dirty="0" smtClean="0"/>
              <a:t>IF = intermediate fabric</a:t>
            </a:r>
          </a:p>
          <a:p>
            <a:endParaRPr lang="en-US" sz="2000" dirty="0" smtClean="0"/>
          </a:p>
          <a:p>
            <a:r>
              <a:rPr lang="en-US" sz="2000" dirty="0" smtClean="0"/>
              <a:t>CLIF </a:t>
            </a:r>
            <a:r>
              <a:rPr lang="en-US" sz="2000" dirty="0" smtClean="0"/>
              <a:t>compiles code onto </a:t>
            </a:r>
            <a:r>
              <a:rPr lang="en-US" sz="2000" i="1" dirty="0" smtClean="0"/>
              <a:t>reconfiguration contexts</a:t>
            </a:r>
          </a:p>
          <a:p>
            <a:pPr lvl="1"/>
            <a:r>
              <a:rPr lang="en-US" sz="1800" dirty="0" smtClean="0"/>
              <a:t>Definition: overlays that can be dynamically changed and swapped </a:t>
            </a:r>
            <a:r>
              <a:rPr lang="en-US" sz="1800" dirty="0" err="1" smtClean="0"/>
              <a:t>in&amp;out</a:t>
            </a:r>
            <a:r>
              <a:rPr lang="en-US" sz="1800" dirty="0" smtClean="0"/>
              <a:t> of FPGA</a:t>
            </a:r>
          </a:p>
          <a:p>
            <a:pPr lvl="1"/>
            <a:r>
              <a:rPr lang="en-US" sz="1800" dirty="0" smtClean="0"/>
              <a:t>Contexts originally implemented using intermediate fabrics</a:t>
            </a:r>
          </a:p>
          <a:p>
            <a:pPr lvl="1"/>
            <a:r>
              <a:rPr lang="en-US" sz="1800" dirty="0" smtClean="0"/>
              <a:t>We now use </a:t>
            </a:r>
            <a:r>
              <a:rPr lang="en-US" sz="1800" i="1" dirty="0" err="1" smtClean="0"/>
              <a:t>supernet</a:t>
            </a:r>
            <a:r>
              <a:rPr lang="en-US" sz="1800" dirty="0" smtClean="0"/>
              <a:t> </a:t>
            </a:r>
            <a:r>
              <a:rPr lang="en-US" sz="1800" dirty="0" smtClean="0"/>
              <a:t>contexts</a:t>
            </a:r>
            <a:endParaRPr lang="en-US" sz="1600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D3046D45-FC88-4EF3-BBF3-C3E9EDC4F7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CLIF Overview: Context 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1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50" y="1052241"/>
            <a:ext cx="2783916" cy="1179479"/>
          </a:xfrm>
          <a:prstGeom prst="rect">
            <a:avLst/>
          </a:prstGeom>
        </p:spPr>
      </p:pic>
      <p:pic>
        <p:nvPicPr>
          <p:cNvPr id="6" name="Picture 5" descr="1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15" y="2191452"/>
            <a:ext cx="2463028" cy="1673818"/>
          </a:xfrm>
          <a:prstGeom prst="rect">
            <a:avLst/>
          </a:prstGeom>
        </p:spPr>
      </p:pic>
      <p:pic>
        <p:nvPicPr>
          <p:cNvPr id="7" name="Picture 6" descr="1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79" y="2030325"/>
            <a:ext cx="1526384" cy="3581798"/>
          </a:xfrm>
          <a:prstGeom prst="rect">
            <a:avLst/>
          </a:prstGeom>
        </p:spPr>
      </p:pic>
      <p:pic>
        <p:nvPicPr>
          <p:cNvPr id="8" name="Picture 7" descr="1-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52" y="2428384"/>
            <a:ext cx="1743199" cy="1326913"/>
          </a:xfrm>
          <a:prstGeom prst="rect">
            <a:avLst/>
          </a:prstGeom>
        </p:spPr>
      </p:pic>
      <p:pic>
        <p:nvPicPr>
          <p:cNvPr id="9" name="Picture 8" descr="1-6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78" y="2293651"/>
            <a:ext cx="1925324" cy="38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CLIF Overview: Context Miss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 descr="2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87" y="1198212"/>
            <a:ext cx="2974822" cy="2713107"/>
          </a:xfrm>
          <a:prstGeom prst="rect">
            <a:avLst/>
          </a:prstGeom>
        </p:spPr>
      </p:pic>
      <p:pic>
        <p:nvPicPr>
          <p:cNvPr id="11" name="Picture 10" descr="2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60" y="2647549"/>
            <a:ext cx="1718593" cy="933449"/>
          </a:xfrm>
          <a:prstGeom prst="rect">
            <a:avLst/>
          </a:prstGeom>
        </p:spPr>
      </p:pic>
      <p:pic>
        <p:nvPicPr>
          <p:cNvPr id="12" name="Picture 11" descr="2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09" y="1421006"/>
            <a:ext cx="1561564" cy="1073030"/>
          </a:xfrm>
          <a:prstGeom prst="rect">
            <a:avLst/>
          </a:prstGeom>
        </p:spPr>
      </p:pic>
      <p:pic>
        <p:nvPicPr>
          <p:cNvPr id="13" name="Picture 12" descr="2-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69" y="3911319"/>
            <a:ext cx="2538632" cy="1046858"/>
          </a:xfrm>
          <a:prstGeom prst="rect">
            <a:avLst/>
          </a:prstGeom>
        </p:spPr>
      </p:pic>
      <p:pic>
        <p:nvPicPr>
          <p:cNvPr id="14" name="Picture 13" descr="2-5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6" y="2449990"/>
            <a:ext cx="2617146" cy="30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2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CLIF Overview: Repeated </a:t>
            </a:r>
            <a:r>
              <a:rPr lang="en-US" sz="3600" dirty="0" smtClean="0"/>
              <a:t>Executions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4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35" y="853663"/>
            <a:ext cx="2934981" cy="1909506"/>
          </a:xfrm>
          <a:prstGeom prst="rect">
            <a:avLst/>
          </a:prstGeom>
        </p:spPr>
      </p:pic>
      <p:pic>
        <p:nvPicPr>
          <p:cNvPr id="13" name="Picture 12" descr="4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65" y="2135438"/>
            <a:ext cx="4022338" cy="3376997"/>
          </a:xfrm>
          <a:prstGeom prst="rect">
            <a:avLst/>
          </a:prstGeom>
        </p:spPr>
      </p:pic>
      <p:pic>
        <p:nvPicPr>
          <p:cNvPr id="14" name="Picture 13" descr="4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44" y="2130328"/>
            <a:ext cx="2112833" cy="389857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D3046D45-FC88-4EF3-BBF3-C3E9EDC4F7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88" y="4046018"/>
            <a:ext cx="4218647" cy="1978361"/>
          </a:xfrm>
        </p:spPr>
        <p:txBody>
          <a:bodyPr/>
          <a:lstStyle/>
          <a:p>
            <a:r>
              <a:rPr lang="en-US" sz="1600" dirty="0"/>
              <a:t>Evaluated system of 20 fixed and float kernels</a:t>
            </a:r>
            <a:endParaRPr lang="en-US" sz="1600" i="1" dirty="0"/>
          </a:p>
          <a:p>
            <a:pPr lvl="1"/>
            <a:r>
              <a:rPr lang="en-US" sz="1400" dirty="0"/>
              <a:t>Up to </a:t>
            </a:r>
            <a:r>
              <a:rPr lang="en-US" sz="1400" b="1" dirty="0" smtClean="0"/>
              <a:t>13,000x </a:t>
            </a:r>
            <a:r>
              <a:rPr lang="en-US" sz="1400" b="1" dirty="0"/>
              <a:t>faster </a:t>
            </a:r>
            <a:r>
              <a:rPr lang="en-US" sz="1400" b="1" dirty="0" smtClean="0"/>
              <a:t>compiles</a:t>
            </a:r>
          </a:p>
          <a:p>
            <a:pPr lvl="1"/>
            <a:r>
              <a:rPr lang="en-US" sz="1400" b="1" dirty="0" smtClean="0"/>
              <a:t>0.15s </a:t>
            </a:r>
            <a:r>
              <a:rPr lang="en-US" sz="1400" b="1" dirty="0"/>
              <a:t>per </a:t>
            </a:r>
            <a:r>
              <a:rPr lang="en-US" sz="1400" b="1" dirty="0" smtClean="0"/>
              <a:t>kernel</a:t>
            </a:r>
            <a:endParaRPr lang="en-US" sz="1400" dirty="0"/>
          </a:p>
          <a:p>
            <a:pPr lvl="1"/>
            <a:r>
              <a:rPr lang="en-US" sz="1400" b="1" dirty="0"/>
              <a:t>2.5s vs 3.6 hours</a:t>
            </a:r>
            <a:r>
              <a:rPr lang="en-US" sz="1400" dirty="0"/>
              <a:t> for whole </a:t>
            </a:r>
            <a:r>
              <a:rPr lang="en-US" sz="1400" dirty="0" smtClean="0"/>
              <a:t>system</a:t>
            </a:r>
          </a:p>
          <a:p>
            <a:pPr lvl="1"/>
            <a:r>
              <a:rPr lang="en-US" sz="1400" dirty="0" smtClean="0"/>
              <a:t>Enables </a:t>
            </a:r>
            <a:r>
              <a:rPr lang="en-US" sz="1400" b="1" i="1" u="sng" dirty="0"/>
              <a:t>runtime</a:t>
            </a:r>
            <a:r>
              <a:rPr lang="en-US" sz="1400" dirty="0"/>
              <a:t> compilation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854E6-BBAF-F845-8995-DE5627B782B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 descr="stud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" y="1035782"/>
            <a:ext cx="8785703" cy="289503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43675" y="4036577"/>
            <a:ext cx="4171448" cy="20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Times New Roman" pitchFamily="18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sz="2400">
                <a:solidFill>
                  <a:srgbClr val="FF4A00"/>
                </a:solidFill>
                <a:latin typeface="+mn-lt"/>
                <a:ea typeface="ＭＳ Ｐゴシック" charset="0"/>
                <a:cs typeface="Times New Roman" pitchFamily="18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2000">
                <a:solidFill>
                  <a:srgbClr val="0021A5"/>
                </a:solidFill>
                <a:latin typeface="+mn-lt"/>
                <a:ea typeface="ＭＳ Ｐゴシック" charset="0"/>
                <a:cs typeface="Times New Roman" pitchFamily="18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Times New Roman" pitchFamily="18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Times New Roman" pitchFamily="18" charset="0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600" dirty="0" smtClean="0"/>
              <a:t>16.2% average clock overhead</a:t>
            </a:r>
          </a:p>
          <a:p>
            <a:r>
              <a:rPr lang="en-US" sz="1600" dirty="0"/>
              <a:t>6</a:t>
            </a:r>
            <a:r>
              <a:rPr lang="en-US" sz="1600" dirty="0" smtClean="0"/>
              <a:t>0</a:t>
            </a:r>
            <a:r>
              <a:rPr lang="en-US" sz="1600" dirty="0"/>
              <a:t>% </a:t>
            </a:r>
            <a:r>
              <a:rPr lang="en-US" sz="1600" b="1" i="1" dirty="0" smtClean="0"/>
              <a:t>less</a:t>
            </a:r>
            <a:r>
              <a:rPr lang="en-US" sz="1600" dirty="0" smtClean="0"/>
              <a:t> </a:t>
            </a:r>
            <a:r>
              <a:rPr lang="en-US" sz="1600" dirty="0"/>
              <a:t>area </a:t>
            </a:r>
            <a:r>
              <a:rPr lang="en-US" sz="1600" dirty="0" smtClean="0"/>
              <a:t>than </a:t>
            </a:r>
            <a:r>
              <a:rPr lang="en-US" sz="1600" dirty="0" smtClean="0"/>
              <a:t>combined RTL implementations for each kernel</a:t>
            </a:r>
            <a:endParaRPr lang="en-US" sz="1600" dirty="0" smtClean="0"/>
          </a:p>
          <a:p>
            <a:pPr lvl="1"/>
            <a:r>
              <a:rPr lang="en-US" sz="1400" dirty="0" smtClean="0"/>
              <a:t>Original IFs had significant area overhead</a:t>
            </a:r>
            <a:endParaRPr lang="en-US" sz="1400" dirty="0"/>
          </a:p>
          <a:p>
            <a:pPr lvl="1"/>
            <a:r>
              <a:rPr lang="en-US" sz="1400" dirty="0" smtClean="0"/>
              <a:t>New </a:t>
            </a:r>
            <a:r>
              <a:rPr lang="en-US" sz="1400" dirty="0" err="1" smtClean="0"/>
              <a:t>supernets</a:t>
            </a:r>
            <a:r>
              <a:rPr lang="en-US" sz="1400" dirty="0" smtClean="0"/>
              <a:t> use up </a:t>
            </a:r>
            <a:r>
              <a:rPr lang="en-US" sz="1400" dirty="0"/>
              <a:t>to 8.9x smaller than minimum-sized </a:t>
            </a:r>
            <a:r>
              <a:rPr lang="en-US" sz="1400" dirty="0" smtClean="0"/>
              <a:t>IFs</a:t>
            </a:r>
          </a:p>
          <a:p>
            <a:pPr lvl="1"/>
            <a:r>
              <a:rPr lang="en-US" sz="1400" dirty="0" smtClean="0"/>
              <a:t>Rapid reconfiguration hides overhead of individual kernels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72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minimize area/performance overhead?</a:t>
            </a:r>
          </a:p>
          <a:p>
            <a:pPr lvl="1"/>
            <a:r>
              <a:rPr lang="en-US" dirty="0" smtClean="0"/>
              <a:t>CODES/ISSS 2010, ESL 2011, CASES 2012, ASAP 2013</a:t>
            </a:r>
          </a:p>
          <a:p>
            <a:pPr lvl="1"/>
            <a:endParaRPr lang="en-US" dirty="0" smtClean="0"/>
          </a:p>
          <a:p>
            <a:r>
              <a:rPr lang="en-US" dirty="0"/>
              <a:t>How to </a:t>
            </a:r>
            <a:r>
              <a:rPr lang="en-US" dirty="0" smtClean="0"/>
              <a:t>create reconfiguration contexts for </a:t>
            </a:r>
            <a:r>
              <a:rPr lang="en-US" dirty="0"/>
              <a:t>a </a:t>
            </a:r>
            <a:r>
              <a:rPr lang="en-US" dirty="0" smtClean="0"/>
              <a:t>given application or set </a:t>
            </a:r>
            <a:r>
              <a:rPr lang="en-US" dirty="0"/>
              <a:t>of applications?</a:t>
            </a:r>
          </a:p>
          <a:p>
            <a:pPr lvl="1"/>
            <a:r>
              <a:rPr lang="en-US" dirty="0"/>
              <a:t>IEEE Micro 2014, SHAW 14, FCCM </a:t>
            </a:r>
            <a:r>
              <a:rPr lang="en-US" dirty="0" smtClean="0"/>
              <a:t>2015, TECS (to appear) </a:t>
            </a:r>
            <a:endParaRPr lang="en-US" dirty="0"/>
          </a:p>
          <a:p>
            <a:pPr marL="344487" lvl="1" indent="0">
              <a:buNone/>
            </a:pPr>
            <a:endParaRPr lang="en-US" dirty="0" smtClean="0"/>
          </a:p>
          <a:p>
            <a:r>
              <a:rPr lang="en-US" dirty="0"/>
              <a:t>How to integrate with </a:t>
            </a:r>
            <a:r>
              <a:rPr lang="en-US" dirty="0" err="1"/>
              <a:t>OpenCL</a:t>
            </a:r>
            <a:r>
              <a:rPr lang="en-US" dirty="0"/>
              <a:t> high-level synthesis?</a:t>
            </a:r>
          </a:p>
          <a:p>
            <a:pPr lvl="1"/>
            <a:r>
              <a:rPr lang="en-US" dirty="0"/>
              <a:t>IEEE Micro 2014, SHAW 14, FCCM </a:t>
            </a:r>
            <a:r>
              <a:rPr lang="en-US" dirty="0" smtClean="0"/>
              <a:t>2015</a:t>
            </a:r>
          </a:p>
          <a:p>
            <a:pPr lvl="1"/>
            <a:endParaRPr lang="en-US" dirty="0" smtClean="0"/>
          </a:p>
          <a:p>
            <a:r>
              <a:rPr lang="en-US" dirty="0"/>
              <a:t>How to </a:t>
            </a:r>
            <a:r>
              <a:rPr lang="en-US" dirty="0" smtClean="0"/>
              <a:t>customize overlay for different </a:t>
            </a:r>
            <a:r>
              <a:rPr lang="en-US" dirty="0"/>
              <a:t>FPGA fabrics?</a:t>
            </a:r>
          </a:p>
          <a:p>
            <a:pPr lvl="1"/>
            <a:r>
              <a:rPr lang="en-US" dirty="0"/>
              <a:t>CASES </a:t>
            </a:r>
            <a:r>
              <a:rPr lang="en-US" dirty="0" smtClean="0"/>
              <a:t>2012, ASAP </a:t>
            </a:r>
            <a:r>
              <a:rPr lang="en-US" dirty="0" smtClean="0"/>
              <a:t>2013, TECS (to appear)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46D45-FC88-4EF3-BBF3-C3E9EDC4F7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9|22.5|37.2|93.8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9|22.5|37.2|93.8|1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9.6|12.5|21.2|15.5|28.5|22|30.3|14.2|28.9|10.7"/>
</p:tagLst>
</file>

<file path=ppt/theme/theme1.xml><?xml version="1.0" encoding="utf-8"?>
<a:theme xmlns:a="http://schemas.openxmlformats.org/drawingml/2006/main" name="DARPAstud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icrosoft Office 98">
  <a:themeElements>
    <a:clrScheme name="2_Microsoft Office 9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icrosoft Office 98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HRE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CMW08 Session VI (29MAY08 draft)WithNotes</Template>
  <TotalTime>16157</TotalTime>
  <Words>1059</Words>
  <Application>Microsoft Office PowerPoint</Application>
  <PresentationFormat>On-screen Show (4:3)</PresentationFormat>
  <Paragraphs>165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DARPAstudy</vt:lpstr>
      <vt:lpstr>2_Microsoft Office 98</vt:lpstr>
      <vt:lpstr>Office Theme</vt:lpstr>
      <vt:lpstr>Edge</vt:lpstr>
      <vt:lpstr>1_CHREC</vt:lpstr>
      <vt:lpstr>1_Edge</vt:lpstr>
      <vt:lpstr>An Overlay-Based Design Approach for Mainstream Reconfigurable Computing</vt:lpstr>
      <vt:lpstr>Introduction</vt:lpstr>
      <vt:lpstr>Introduction</vt:lpstr>
      <vt:lpstr>PowerPoint Presentation</vt:lpstr>
      <vt:lpstr>CLIF Overview: Context Hit</vt:lpstr>
      <vt:lpstr>CLIF Overview: Context Miss</vt:lpstr>
      <vt:lpstr>CLIF Overview: Repeated Executions</vt:lpstr>
      <vt:lpstr>Results Summary</vt:lpstr>
      <vt:lpstr>Research Challenges</vt:lpstr>
      <vt:lpstr>Catapult Collaboration</vt:lpstr>
      <vt:lpstr>References</vt:lpstr>
      <vt:lpstr>Appendix</vt:lpstr>
      <vt:lpstr>Intermediate Fabric (IF) Overview</vt:lpstr>
      <vt:lpstr>CLIF Overview: Context Generation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hlam</dc:creator>
  <cp:lastModifiedBy>gstitt</cp:lastModifiedBy>
  <cp:revision>1260</cp:revision>
  <dcterms:created xsi:type="dcterms:W3CDTF">2008-08-16T01:59:11Z</dcterms:created>
  <dcterms:modified xsi:type="dcterms:W3CDTF">2015-07-06T13:51:32Z</dcterms:modified>
</cp:coreProperties>
</file>