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9" r:id="rId4"/>
    <p:sldMasterId id="2147483648" r:id="rId5"/>
    <p:sldMasterId id="2147483676" r:id="rId6"/>
  </p:sldMasterIdLst>
  <p:notesMasterIdLst>
    <p:notesMasterId r:id="rId32"/>
  </p:notesMasterIdLst>
  <p:sldIdLst>
    <p:sldId id="321" r:id="rId7"/>
    <p:sldId id="275" r:id="rId8"/>
    <p:sldId id="277" r:id="rId9"/>
    <p:sldId id="295" r:id="rId10"/>
    <p:sldId id="279" r:id="rId11"/>
    <p:sldId id="273" r:id="rId12"/>
    <p:sldId id="280" r:id="rId13"/>
    <p:sldId id="293" r:id="rId14"/>
    <p:sldId id="292" r:id="rId15"/>
    <p:sldId id="294" r:id="rId16"/>
    <p:sldId id="291" r:id="rId17"/>
    <p:sldId id="274" r:id="rId18"/>
    <p:sldId id="420" r:id="rId19"/>
    <p:sldId id="397" r:id="rId20"/>
    <p:sldId id="422" r:id="rId21"/>
    <p:sldId id="421" r:id="rId22"/>
    <p:sldId id="419" r:id="rId23"/>
    <p:sldId id="282" r:id="rId24"/>
    <p:sldId id="423" r:id="rId25"/>
    <p:sldId id="267" r:id="rId26"/>
    <p:sldId id="296" r:id="rId27"/>
    <p:sldId id="286" r:id="rId28"/>
    <p:sldId id="268" r:id="rId29"/>
    <p:sldId id="271" r:id="rId30"/>
    <p:sldId id="284" r:id="rId31"/>
  </p:sldIdLst>
  <p:sldSz cx="12192000" cy="6858000"/>
  <p:notesSz cx="6858000" cy="9144000"/>
  <p:defaultTextStyle>
    <a:lvl1pPr defTabSz="321457">
      <a:defRPr sz="844">
        <a:latin typeface="Helvetica"/>
        <a:ea typeface="Helvetica"/>
        <a:cs typeface="Helvetica"/>
        <a:sym typeface="Helvetica"/>
      </a:defRPr>
    </a:lvl1pPr>
    <a:lvl2pPr indent="160729" defTabSz="321457">
      <a:defRPr sz="844">
        <a:latin typeface="Helvetica"/>
        <a:ea typeface="Helvetica"/>
        <a:cs typeface="Helvetica"/>
        <a:sym typeface="Helvetica"/>
      </a:defRPr>
    </a:lvl2pPr>
    <a:lvl3pPr indent="321457" defTabSz="321457">
      <a:defRPr sz="844">
        <a:latin typeface="Helvetica"/>
        <a:ea typeface="Helvetica"/>
        <a:cs typeface="Helvetica"/>
        <a:sym typeface="Helvetica"/>
      </a:defRPr>
    </a:lvl3pPr>
    <a:lvl4pPr indent="482186" defTabSz="321457">
      <a:defRPr sz="844">
        <a:latin typeface="Helvetica"/>
        <a:ea typeface="Helvetica"/>
        <a:cs typeface="Helvetica"/>
        <a:sym typeface="Helvetica"/>
      </a:defRPr>
    </a:lvl4pPr>
    <a:lvl5pPr indent="642915" defTabSz="321457">
      <a:defRPr sz="844">
        <a:latin typeface="Helvetica"/>
        <a:ea typeface="Helvetica"/>
        <a:cs typeface="Helvetica"/>
        <a:sym typeface="Helvetica"/>
      </a:defRPr>
    </a:lvl5pPr>
    <a:lvl6pPr indent="803643" defTabSz="321457">
      <a:defRPr sz="844">
        <a:latin typeface="Helvetica"/>
        <a:ea typeface="Helvetica"/>
        <a:cs typeface="Helvetica"/>
        <a:sym typeface="Helvetica"/>
      </a:defRPr>
    </a:lvl6pPr>
    <a:lvl7pPr indent="964372" defTabSz="321457">
      <a:defRPr sz="844">
        <a:latin typeface="Helvetica"/>
        <a:ea typeface="Helvetica"/>
        <a:cs typeface="Helvetica"/>
        <a:sym typeface="Helvetica"/>
      </a:defRPr>
    </a:lvl7pPr>
    <a:lvl8pPr indent="1125101" defTabSz="321457">
      <a:defRPr sz="844">
        <a:latin typeface="Helvetica"/>
        <a:ea typeface="Helvetica"/>
        <a:cs typeface="Helvetica"/>
        <a:sym typeface="Helvetica"/>
      </a:defRPr>
    </a:lvl8pPr>
    <a:lvl9pPr indent="1285829" defTabSz="321457">
      <a:defRPr sz="844">
        <a:latin typeface="Helvetica"/>
        <a:ea typeface="Helvetica"/>
        <a:cs typeface="Helvetica"/>
        <a:sym typeface="Helvetica"/>
      </a:defRPr>
    </a:lvl9pPr>
  </p:defaultTextStyle>
  <p:extLst>
    <p:ext uri="{521415D9-36F7-43E2-AB2F-B90AF26B5E84}">
      <p14:sectionLst xmlns:p14="http://schemas.microsoft.com/office/powerpoint/2010/main">
        <p14:section name="Default Section" id="{5C7B5D19-E944-4FD9-9D02-AEA7E8882AB7}">
          <p14:sldIdLst>
            <p14:sldId id="321"/>
            <p14:sldId id="275"/>
            <p14:sldId id="277"/>
            <p14:sldId id="295"/>
            <p14:sldId id="279"/>
            <p14:sldId id="273"/>
            <p14:sldId id="280"/>
            <p14:sldId id="293"/>
            <p14:sldId id="292"/>
            <p14:sldId id="294"/>
            <p14:sldId id="291"/>
            <p14:sldId id="274"/>
            <p14:sldId id="420"/>
            <p14:sldId id="397"/>
            <p14:sldId id="422"/>
            <p14:sldId id="421"/>
            <p14:sldId id="419"/>
            <p14:sldId id="282"/>
            <p14:sldId id="423"/>
            <p14:sldId id="267"/>
            <p14:sldId id="296"/>
            <p14:sldId id="286"/>
            <p14:sldId id="268"/>
            <p14:sldId id="271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51CF"/>
    <a:srgbClr val="191EA2"/>
    <a:srgbClr val="FF4B01"/>
    <a:srgbClr val="D14C64"/>
    <a:srgbClr val="BDA4E6"/>
    <a:srgbClr val="5A2DA3"/>
    <a:srgbClr val="FFFFFF"/>
    <a:srgbClr val="F37021"/>
    <a:srgbClr val="45A4FC"/>
    <a:srgbClr val="1E2C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Col>
    <a:la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55" autoAdjust="0"/>
    <p:restoredTop sz="94659" autoAdjust="0"/>
  </p:normalViewPr>
  <p:slideViewPr>
    <p:cSldViewPr snapToGrid="0">
      <p:cViewPr varScale="1">
        <p:scale>
          <a:sx n="110" d="100"/>
          <a:sy n="110" d="100"/>
        </p:scale>
        <p:origin x="792" y="1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22" d="100"/>
          <a:sy n="122" d="100"/>
        </p:scale>
        <p:origin x="4076" y="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theme" Target="theme/them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00" name="Shape 10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98531482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321457">
      <a:defRPr sz="1547">
        <a:latin typeface="Lucida Grande"/>
        <a:ea typeface="Lucida Grande"/>
        <a:cs typeface="Lucida Grande"/>
        <a:sym typeface="Lucida Grande"/>
      </a:defRPr>
    </a:lvl1pPr>
    <a:lvl2pPr indent="160729" defTabSz="321457">
      <a:defRPr sz="1547">
        <a:latin typeface="Lucida Grande"/>
        <a:ea typeface="Lucida Grande"/>
        <a:cs typeface="Lucida Grande"/>
        <a:sym typeface="Lucida Grande"/>
      </a:defRPr>
    </a:lvl2pPr>
    <a:lvl3pPr indent="321457" defTabSz="321457">
      <a:defRPr sz="1547">
        <a:latin typeface="Lucida Grande"/>
        <a:ea typeface="Lucida Grande"/>
        <a:cs typeface="Lucida Grande"/>
        <a:sym typeface="Lucida Grande"/>
      </a:defRPr>
    </a:lvl3pPr>
    <a:lvl4pPr indent="482186" defTabSz="321457">
      <a:defRPr sz="1547">
        <a:latin typeface="Lucida Grande"/>
        <a:ea typeface="Lucida Grande"/>
        <a:cs typeface="Lucida Grande"/>
        <a:sym typeface="Lucida Grande"/>
      </a:defRPr>
    </a:lvl4pPr>
    <a:lvl5pPr indent="642915" defTabSz="321457">
      <a:defRPr sz="1547">
        <a:latin typeface="Lucida Grande"/>
        <a:ea typeface="Lucida Grande"/>
        <a:cs typeface="Lucida Grande"/>
        <a:sym typeface="Lucida Grande"/>
      </a:defRPr>
    </a:lvl5pPr>
    <a:lvl6pPr indent="803643" defTabSz="321457">
      <a:defRPr sz="1547">
        <a:latin typeface="Lucida Grande"/>
        <a:ea typeface="Lucida Grande"/>
        <a:cs typeface="Lucida Grande"/>
        <a:sym typeface="Lucida Grande"/>
      </a:defRPr>
    </a:lvl6pPr>
    <a:lvl7pPr indent="964372" defTabSz="321457">
      <a:defRPr sz="1547">
        <a:latin typeface="Lucida Grande"/>
        <a:ea typeface="Lucida Grande"/>
        <a:cs typeface="Lucida Grande"/>
        <a:sym typeface="Lucida Grande"/>
      </a:defRPr>
    </a:lvl7pPr>
    <a:lvl8pPr indent="1125101" defTabSz="321457">
      <a:defRPr sz="1547">
        <a:latin typeface="Lucida Grande"/>
        <a:ea typeface="Lucida Grande"/>
        <a:cs typeface="Lucida Grande"/>
        <a:sym typeface="Lucida Grande"/>
      </a:defRPr>
    </a:lvl8pPr>
    <a:lvl9pPr indent="1285829" defTabSz="321457">
      <a:defRPr sz="1547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64B461C6-AB08-521F-214F-4D5852A415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5FF1B59-822F-4A24-B227-3981BC11F2D6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1A9BDF1C-27DF-2125-E32F-DD1E4E56C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60D11C1A-B2F4-CAE9-1D70-CDA6852E92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AA044EDD-4AA3-8465-077A-2D639E6EA4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B16AF29-0F49-4EFA-AC9C-9169C4768471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88F965BF-5DDE-8D6F-9049-C34261C5EA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A1CA86F-AEF8-95CC-5981-FFCC303C7C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06197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DD5716AC-329E-C81D-964A-94C62A66D5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62CBBE5-47ED-460D-92BE-B2427A6C67B4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3CE7CF26-F75D-9BCF-1C47-C0B5E61AAA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F08008AD-2F82-5AEF-0A64-06D5ADE7B2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F33D6362-DBE6-BEC9-507B-35C4907549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A244B3B-982C-4851-94C9-DAE852950393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4EF47509-BB41-92C8-C3A1-16C2E0A543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D562E0DB-A192-711A-C930-9BEF2F4868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33149A80-761E-A18E-24F9-08D6873C35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A27805C-7933-487E-894A-DDB1B360E235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3986DD85-A062-0EC5-2194-E17760408F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A4B2633E-FB63-E331-BF7A-487D80E9BE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0257915F-1EC9-2D48-D3DA-4237C4AC82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C511596-D05C-4203-8911-BF829510A14E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3555707F-2167-B3A1-4384-363FB9C216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940ED5EF-32D3-0FC9-C47E-DFB9068EE5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1F6B915E-66BD-0438-461B-1FE3509B14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55488C3-C9C4-4B74-A6DD-F83364E764A4}" type="slidenum">
              <a:rPr lang="en-US" altLang="en-US" sz="1200"/>
              <a:pPr/>
              <a:t>24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245F6636-9183-EBB4-FF93-5B287CB44B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754712AE-F51D-2F30-A5BB-F395934891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D4C77006-61E8-C55C-AA50-95D50902C3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8969729-874D-4AA7-9295-D17608513F72}" type="slidenum">
              <a:rPr lang="en-US" altLang="en-US" sz="1200"/>
              <a:pPr/>
              <a:t>25</a:t>
            </a:fld>
            <a:endParaRPr lang="en-US" altLang="en-US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73F50776-5541-AB7D-3862-928B0506A8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EF9D2CAF-1EC6-D476-79F8-C3E34F3F82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95C49341-071B-62DE-D285-A552903136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6E79AAF-D115-4E3A-936E-00B02FEF039D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651D3943-23AB-6CDC-7767-54608DEE79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8DC66899-AC14-D9F9-23B9-46D56A7E25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09AF432A-59EB-77E0-C244-3E157C4F0E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7AD59D3-C759-40B5-86A0-E5C15CD5476F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81271AE8-945A-A50D-1A4F-22FFE3D308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5F1F55C9-2A1E-E713-AB67-372A5F8E44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191E414A-F47C-8C49-4BC0-97A233CBDC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7A1AC57-D510-4467-967C-5861D591F6D6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4CCC08B7-00F0-D820-B710-7E4568A946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0607BD77-95B3-EBAE-5C4F-CCB3BB68BF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72AC7764-7796-6D4D-5190-BCDE96A3D1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5825A17-968F-4B29-808A-C14FE8D12103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CDB7D18F-EF6E-9AC7-7E85-97A5CBFAB4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25E998F-8119-A9CF-6AEC-CFA6F7E1B1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E6D1C038-44A1-E6B7-1B31-1AEA3B5E4D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AC80F74-CBFE-471F-A6BF-782C56504604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5E007F69-CA1C-DF6B-61F5-6FFC1EA71D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D71BA9CA-417C-C6B0-80C3-D3F28BBAAC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58C33B78-A6AD-4EB8-40C6-E2BF284FB0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106FB9B-1230-44B6-8F53-82428DFC600E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DEFEC8A3-5FDB-BB09-60A0-1CF99177BD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70A5EBD1-2D16-E308-874C-6F59AF277D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E3B69D28-87E7-F56D-5DE5-E119986161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7B707EC-454C-4888-83FE-8E7A102A9A68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115B1D88-A46D-E640-7433-BBB4008709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8D58FDE1-D8D0-79F6-F6A8-D5D0EB463C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AA044EDD-4AA3-8465-077A-2D639E6EA4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B16AF29-0F49-4EFA-AC9C-9169C4768471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88F965BF-5DDE-8D6F-9049-C34261C5EA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A1CA86F-AEF8-95CC-5981-FFCC303C7C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DC230-4512-4A5F-A884-56552F4835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153908" y="7201277"/>
            <a:ext cx="64" cy="194797"/>
          </a:xfrm>
          <a:prstGeom prst="rect">
            <a:avLst/>
          </a:prstGeom>
        </p:spPr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3034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1574651-A192-4B59-999F-27F2F6F4D5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3"/>
            <a:ext cx="11657824" cy="50787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ACB352-D126-4987-888C-A2784FB29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6850" y="0"/>
            <a:ext cx="9414997" cy="86618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DC230-4512-4A5F-A884-56552F4835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71209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70A18FB-3C0E-11E4-24E8-5B7424C0E1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98978DE-441B-8E9E-62C0-A8A7919169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1F07211-4C18-C838-676D-4F573A23BC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001428" y="6510169"/>
            <a:ext cx="189154" cy="194669"/>
          </a:xfrm>
          <a:ln/>
        </p:spPr>
        <p:txBody>
          <a:bodyPr/>
          <a:lstStyle>
            <a:lvl1pPr>
              <a:defRPr/>
            </a:lvl1pPr>
          </a:lstStyle>
          <a:p>
            <a:fld id="{EA2BD3EF-8037-4A8C-BA0C-38C21306AB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9307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2">
            <a:extLst>
              <a:ext uri="{FF2B5EF4-FFF2-40B4-BE49-F238E27FC236}">
                <a16:creationId xmlns:a16="http://schemas.microsoft.com/office/drawing/2014/main" id="{F46240A3-74D4-4D24-8F08-F9C0C724B792}"/>
              </a:ext>
            </a:extLst>
          </p:cNvPr>
          <p:cNvSpPr/>
          <p:nvPr userDrawn="1"/>
        </p:nvSpPr>
        <p:spPr>
          <a:xfrm flipV="1">
            <a:off x="0" y="925033"/>
            <a:ext cx="12192000" cy="5289696"/>
          </a:xfrm>
          <a:prstGeom prst="rect">
            <a:avLst/>
          </a:prstGeom>
          <a:solidFill>
            <a:srgbClr val="5A2DA3"/>
          </a:solidFill>
          <a:ln w="25400" cap="flat">
            <a:solidFill>
              <a:srgbClr val="5A2DA3">
                <a:alpha val="0"/>
              </a:srgbClr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 dirty="0">
              <a:effectLst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7384D-5974-4F0B-9058-0079520B4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BEEC8-C753-4A7A-95E5-32A4C4BF14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9556" y="2607598"/>
            <a:ext cx="9132888" cy="1820862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Text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50686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line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7384D-5974-4F0B-9058-0079520B4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BEEC8-C753-4A7A-95E5-32A4C4BF14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36700" y="1608138"/>
            <a:ext cx="9132888" cy="1820862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3600"/>
            </a:lvl1pPr>
          </a:lstStyle>
          <a:p>
            <a:pPr lvl="0"/>
            <a:r>
              <a:rPr lang="en-US"/>
              <a:t>Title Text</a:t>
            </a:r>
          </a:p>
          <a:p>
            <a:pPr lvl="0"/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FD0DB4E-8335-4CF5-9322-9D12958597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36700" y="3428999"/>
            <a:ext cx="9132888" cy="1267146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2800"/>
            </a:lvl1pPr>
          </a:lstStyle>
          <a:p>
            <a:pPr lvl="0"/>
            <a:r>
              <a:rPr lang="en-US"/>
              <a:t>Presenter Text</a:t>
            </a:r>
          </a:p>
          <a:p>
            <a:pPr lvl="0"/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AD0075DB-70CD-478D-B8AC-D3AC9CEA0A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36700" y="4696145"/>
            <a:ext cx="9132888" cy="889000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2400" b="0"/>
            </a:lvl1pPr>
          </a:lstStyle>
          <a:p>
            <a:pPr lvl="0"/>
            <a:r>
              <a:rPr lang="en-US"/>
              <a:t>Author Text</a:t>
            </a:r>
          </a:p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66695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line dark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2">
            <a:extLst>
              <a:ext uri="{FF2B5EF4-FFF2-40B4-BE49-F238E27FC236}">
                <a16:creationId xmlns:a16="http://schemas.microsoft.com/office/drawing/2014/main" id="{F46240A3-74D4-4D24-8F08-F9C0C724B792}"/>
              </a:ext>
            </a:extLst>
          </p:cNvPr>
          <p:cNvSpPr/>
          <p:nvPr userDrawn="1"/>
        </p:nvSpPr>
        <p:spPr>
          <a:xfrm flipV="1">
            <a:off x="0" y="925033"/>
            <a:ext cx="12192000" cy="5289696"/>
          </a:xfrm>
          <a:prstGeom prst="rect">
            <a:avLst/>
          </a:prstGeom>
          <a:solidFill>
            <a:srgbClr val="5A2DA3"/>
          </a:solidFill>
          <a:ln w="25400" cap="flat">
            <a:solidFill>
              <a:srgbClr val="5A2DA3">
                <a:alpha val="0"/>
              </a:srgbClr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 dirty="0">
              <a:effectLst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7384D-5974-4F0B-9058-0079520B4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BEEC8-C753-4A7A-95E5-32A4C4BF14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36700" y="1608138"/>
            <a:ext cx="9132888" cy="1820862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Text</a:t>
            </a:r>
          </a:p>
          <a:p>
            <a:pPr lvl="0"/>
            <a:endParaRPr lang="en-US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FD0DB4E-8335-4CF5-9322-9D12958597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36700" y="3428999"/>
            <a:ext cx="9132888" cy="1267146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 Text</a:t>
            </a:r>
          </a:p>
          <a:p>
            <a:pPr lvl="0"/>
            <a:endParaRPr lang="en-US" dirty="0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AD0075DB-70CD-478D-B8AC-D3AC9CEA0A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36700" y="4696145"/>
            <a:ext cx="9132888" cy="889000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Author Text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947966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text with fancy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1574651-A192-4B59-999F-27F2F6F4D5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3"/>
            <a:ext cx="11657824" cy="50787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ACB352-D126-4987-888C-A2784FB29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" y="0"/>
            <a:ext cx="10941844" cy="866180"/>
          </a:xfrm>
          <a:prstGeom prst="rect">
            <a:avLst/>
          </a:prstGeom>
        </p:spPr>
        <p:txBody>
          <a:bodyPr/>
          <a:lstStyle>
            <a:lvl1pPr>
              <a:defRPr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DC230-4512-4A5F-A884-56552F4835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3502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2">
            <a:extLst>
              <a:ext uri="{FF2B5EF4-FFF2-40B4-BE49-F238E27FC236}">
                <a16:creationId xmlns:a16="http://schemas.microsoft.com/office/drawing/2014/main" id="{F46240A3-74D4-4D24-8F08-F9C0C724B792}"/>
              </a:ext>
            </a:extLst>
          </p:cNvPr>
          <p:cNvSpPr/>
          <p:nvPr userDrawn="1"/>
        </p:nvSpPr>
        <p:spPr>
          <a:xfrm flipV="1">
            <a:off x="0" y="925033"/>
            <a:ext cx="12192000" cy="5289696"/>
          </a:xfrm>
          <a:prstGeom prst="rect">
            <a:avLst/>
          </a:prstGeom>
          <a:solidFill>
            <a:srgbClr val="5A2DA3"/>
          </a:solidFill>
          <a:ln w="25400" cap="flat">
            <a:solidFill>
              <a:srgbClr val="5A2DA3">
                <a:alpha val="0"/>
              </a:srgbClr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 dirty="0">
              <a:effectLst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7384D-5974-4F0B-9058-0079520B4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BEEC8-C753-4A7A-95E5-32A4C4BF14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9556" y="1608138"/>
            <a:ext cx="9132888" cy="901146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Text</a:t>
            </a:r>
          </a:p>
          <a:p>
            <a:pPr lvl="0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2F5DD7-E1EF-4A89-A504-F55F801AD22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28765" y="2509838"/>
            <a:ext cx="9134475" cy="32051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3583487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rm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1574651-A192-4B59-999F-27F2F6F4D5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3"/>
            <a:ext cx="11657824" cy="50787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ACB352-D126-4987-888C-A2784FB2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DC230-4512-4A5F-A884-56552F4835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89106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>
          <a:xfrm>
            <a:off x="3750172" y="153052"/>
            <a:ext cx="4654297" cy="2666431"/>
            <a:chOff x="3750165" y="153042"/>
            <a:chExt cx="4654297" cy="2666431"/>
          </a:xfrm>
        </p:grpSpPr>
        <p:grpSp>
          <p:nvGrpSpPr>
            <p:cNvPr id="3" name="Group 2"/>
            <p:cNvGrpSpPr/>
            <p:nvPr userDrawn="1"/>
          </p:nvGrpSpPr>
          <p:grpSpPr>
            <a:xfrm>
              <a:off x="3830765" y="153042"/>
              <a:ext cx="4510325" cy="1869138"/>
              <a:chOff x="3830765" y="153042"/>
              <a:chExt cx="4510325" cy="1869138"/>
            </a:xfrm>
          </p:grpSpPr>
          <p:sp>
            <p:nvSpPr>
              <p:cNvPr id="28" name="Isosceles Triangle 27">
                <a:extLst>
                  <a:ext uri="{FF2B5EF4-FFF2-40B4-BE49-F238E27FC236}">
                    <a16:creationId xmlns:a16="http://schemas.microsoft.com/office/drawing/2014/main" id="{EEA5F129-B69D-46D3-B598-FE7AC117CFFB}"/>
                  </a:ext>
                </a:extLst>
              </p:cNvPr>
              <p:cNvSpPr/>
              <p:nvPr/>
            </p:nvSpPr>
            <p:spPr>
              <a:xfrm rot="5400000">
                <a:off x="4449351" y="17959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29" name="Isosceles Triangle 28">
                <a:extLst>
                  <a:ext uri="{FF2B5EF4-FFF2-40B4-BE49-F238E27FC236}">
                    <a16:creationId xmlns:a16="http://schemas.microsoft.com/office/drawing/2014/main" id="{17DE2F6E-8409-4871-A50A-2704ABA2B16A}"/>
                  </a:ext>
                </a:extLst>
              </p:cNvPr>
              <p:cNvSpPr/>
              <p:nvPr/>
            </p:nvSpPr>
            <p:spPr>
              <a:xfrm rot="16200000">
                <a:off x="4127186" y="179591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0" name="Isosceles Triangle 29">
                <a:extLst>
                  <a:ext uri="{FF2B5EF4-FFF2-40B4-BE49-F238E27FC236}">
                    <a16:creationId xmlns:a16="http://schemas.microsoft.com/office/drawing/2014/main" id="{8242403B-CCA9-4687-BD33-1ABA8F626759}"/>
                  </a:ext>
                </a:extLst>
              </p:cNvPr>
              <p:cNvSpPr/>
              <p:nvPr/>
            </p:nvSpPr>
            <p:spPr>
              <a:xfrm rot="16200000">
                <a:off x="4449351" y="366447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1" name="Isosceles Triangle 30">
                <a:extLst>
                  <a:ext uri="{FF2B5EF4-FFF2-40B4-BE49-F238E27FC236}">
                    <a16:creationId xmlns:a16="http://schemas.microsoft.com/office/drawing/2014/main" id="{453C691D-24CB-462B-A7AE-4023DACD2EEE}"/>
                  </a:ext>
                </a:extLst>
              </p:cNvPr>
              <p:cNvSpPr/>
              <p:nvPr/>
            </p:nvSpPr>
            <p:spPr>
              <a:xfrm rot="5400000">
                <a:off x="4771516" y="36644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2" name="Isosceles Triangle 31">
                <a:extLst>
                  <a:ext uri="{FF2B5EF4-FFF2-40B4-BE49-F238E27FC236}">
                    <a16:creationId xmlns:a16="http://schemas.microsoft.com/office/drawing/2014/main" id="{F62773CB-CA35-4CA9-99D4-EF3966B5F45A}"/>
                  </a:ext>
                </a:extLst>
              </p:cNvPr>
              <p:cNvSpPr/>
              <p:nvPr/>
            </p:nvSpPr>
            <p:spPr>
              <a:xfrm rot="16200000">
                <a:off x="4771516" y="553300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3" name="Isosceles Triangle 32">
                <a:extLst>
                  <a:ext uri="{FF2B5EF4-FFF2-40B4-BE49-F238E27FC236}">
                    <a16:creationId xmlns:a16="http://schemas.microsoft.com/office/drawing/2014/main" id="{E961C749-C850-460E-9FE3-59518A7C962B}"/>
                  </a:ext>
                </a:extLst>
              </p:cNvPr>
              <p:cNvSpPr/>
              <p:nvPr/>
            </p:nvSpPr>
            <p:spPr>
              <a:xfrm rot="5400000">
                <a:off x="4771516" y="740155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4" name="Isosceles Triangle 33">
                <a:extLst>
                  <a:ext uri="{FF2B5EF4-FFF2-40B4-BE49-F238E27FC236}">
                    <a16:creationId xmlns:a16="http://schemas.microsoft.com/office/drawing/2014/main" id="{00563AD1-1BBF-4BA8-9EB1-C741432A4BAA}"/>
                  </a:ext>
                </a:extLst>
              </p:cNvPr>
              <p:cNvSpPr/>
              <p:nvPr/>
            </p:nvSpPr>
            <p:spPr>
              <a:xfrm rot="16200000">
                <a:off x="4771515" y="927009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5" name="Isosceles Triangle 34">
                <a:extLst>
                  <a:ext uri="{FF2B5EF4-FFF2-40B4-BE49-F238E27FC236}">
                    <a16:creationId xmlns:a16="http://schemas.microsoft.com/office/drawing/2014/main" id="{FF4990E1-D8D0-498B-B173-79708114774C}"/>
                  </a:ext>
                </a:extLst>
              </p:cNvPr>
              <p:cNvSpPr/>
              <p:nvPr/>
            </p:nvSpPr>
            <p:spPr>
              <a:xfrm rot="5400000">
                <a:off x="4771514" y="1113861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36" name="Isosceles Triangle 35">
                <a:extLst>
                  <a:ext uri="{FF2B5EF4-FFF2-40B4-BE49-F238E27FC236}">
                    <a16:creationId xmlns:a16="http://schemas.microsoft.com/office/drawing/2014/main" id="{6C4776AE-2783-4B83-B7D9-7AEE13333594}"/>
                  </a:ext>
                </a:extLst>
              </p:cNvPr>
              <p:cNvSpPr/>
              <p:nvPr/>
            </p:nvSpPr>
            <p:spPr>
              <a:xfrm rot="5400000">
                <a:off x="4127185" y="36644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7" name="Isosceles Triangle 36">
                <a:extLst>
                  <a:ext uri="{FF2B5EF4-FFF2-40B4-BE49-F238E27FC236}">
                    <a16:creationId xmlns:a16="http://schemas.microsoft.com/office/drawing/2014/main" id="{96D9A147-54ED-49B2-BABE-632974A10AC0}"/>
                  </a:ext>
                </a:extLst>
              </p:cNvPr>
              <p:cNvSpPr/>
              <p:nvPr/>
            </p:nvSpPr>
            <p:spPr>
              <a:xfrm rot="16200000">
                <a:off x="3805019" y="36644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8" name="Isosceles Triangle 37">
                <a:extLst>
                  <a:ext uri="{FF2B5EF4-FFF2-40B4-BE49-F238E27FC236}">
                    <a16:creationId xmlns:a16="http://schemas.microsoft.com/office/drawing/2014/main" id="{9EEB982E-EC34-4520-9700-DB394DD5B9DE}"/>
                  </a:ext>
                </a:extLst>
              </p:cNvPr>
              <p:cNvSpPr/>
              <p:nvPr/>
            </p:nvSpPr>
            <p:spPr>
              <a:xfrm rot="5400000">
                <a:off x="3802388" y="555925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9" name="Isosceles Triangle 38">
                <a:extLst>
                  <a:ext uri="{FF2B5EF4-FFF2-40B4-BE49-F238E27FC236}">
                    <a16:creationId xmlns:a16="http://schemas.microsoft.com/office/drawing/2014/main" id="{A72467F0-1D54-423E-AB87-2D25FA0F7DF8}"/>
                  </a:ext>
                </a:extLst>
              </p:cNvPr>
              <p:cNvSpPr/>
              <p:nvPr/>
            </p:nvSpPr>
            <p:spPr>
              <a:xfrm rot="16200000">
                <a:off x="3802389" y="742773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0" name="Isosceles Triangle 39">
                <a:extLst>
                  <a:ext uri="{FF2B5EF4-FFF2-40B4-BE49-F238E27FC236}">
                    <a16:creationId xmlns:a16="http://schemas.microsoft.com/office/drawing/2014/main" id="{03A59A7C-1802-42EA-AF09-7F6A1E886251}"/>
                  </a:ext>
                </a:extLst>
              </p:cNvPr>
              <p:cNvSpPr/>
              <p:nvPr/>
            </p:nvSpPr>
            <p:spPr>
              <a:xfrm rot="16200000">
                <a:off x="3802388" y="1116462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1" name="Isosceles Triangle 40">
                <a:extLst>
                  <a:ext uri="{FF2B5EF4-FFF2-40B4-BE49-F238E27FC236}">
                    <a16:creationId xmlns:a16="http://schemas.microsoft.com/office/drawing/2014/main" id="{04CE007B-6CDC-4351-8EA0-D53F02F1A706}"/>
                  </a:ext>
                </a:extLst>
              </p:cNvPr>
              <p:cNvSpPr/>
              <p:nvPr/>
            </p:nvSpPr>
            <p:spPr>
              <a:xfrm rot="5400000">
                <a:off x="3802388" y="929625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42" name="Isosceles Triangle 41">
                <a:extLst>
                  <a:ext uri="{FF2B5EF4-FFF2-40B4-BE49-F238E27FC236}">
                    <a16:creationId xmlns:a16="http://schemas.microsoft.com/office/drawing/2014/main" id="{D8C60621-C544-41EE-9B24-56E6C112AE20}"/>
                  </a:ext>
                </a:extLst>
              </p:cNvPr>
              <p:cNvSpPr/>
              <p:nvPr/>
            </p:nvSpPr>
            <p:spPr>
              <a:xfrm rot="5400000">
                <a:off x="4124552" y="1116462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43" name="Isosceles Triangle 42">
                <a:extLst>
                  <a:ext uri="{FF2B5EF4-FFF2-40B4-BE49-F238E27FC236}">
                    <a16:creationId xmlns:a16="http://schemas.microsoft.com/office/drawing/2014/main" id="{B5509CCE-7EB4-4B00-AE2D-E4490499C98C}"/>
                  </a:ext>
                </a:extLst>
              </p:cNvPr>
              <p:cNvSpPr/>
              <p:nvPr/>
            </p:nvSpPr>
            <p:spPr>
              <a:xfrm rot="16200000">
                <a:off x="4446718" y="1116458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4" name="Isosceles Triangle 43">
                <a:extLst>
                  <a:ext uri="{FF2B5EF4-FFF2-40B4-BE49-F238E27FC236}">
                    <a16:creationId xmlns:a16="http://schemas.microsoft.com/office/drawing/2014/main" id="{CC363E33-CF04-4B65-98EB-023E7DB1DFFB}"/>
                  </a:ext>
                </a:extLst>
              </p:cNvPr>
              <p:cNvSpPr/>
              <p:nvPr/>
            </p:nvSpPr>
            <p:spPr>
              <a:xfrm rot="5400000">
                <a:off x="4446905" y="939257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45" name="Isosceles Triangle 44">
                <a:extLst>
                  <a:ext uri="{FF2B5EF4-FFF2-40B4-BE49-F238E27FC236}">
                    <a16:creationId xmlns:a16="http://schemas.microsoft.com/office/drawing/2014/main" id="{0102B108-B666-4939-951F-68DEB69E0047}"/>
                  </a:ext>
                </a:extLst>
              </p:cNvPr>
              <p:cNvSpPr/>
              <p:nvPr/>
            </p:nvSpPr>
            <p:spPr>
              <a:xfrm rot="16200000">
                <a:off x="4124548" y="929585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6" name="Isosceles Triangle 45">
                <a:extLst>
                  <a:ext uri="{FF2B5EF4-FFF2-40B4-BE49-F238E27FC236}">
                    <a16:creationId xmlns:a16="http://schemas.microsoft.com/office/drawing/2014/main" id="{0FE17111-1279-4843-83EB-A8CB05BD2461}"/>
                  </a:ext>
                </a:extLst>
              </p:cNvPr>
              <p:cNvSpPr/>
              <p:nvPr/>
            </p:nvSpPr>
            <p:spPr>
              <a:xfrm rot="16200000">
                <a:off x="4771513" y="1300667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7" name="Isosceles Triangle 46">
                <a:extLst>
                  <a:ext uri="{FF2B5EF4-FFF2-40B4-BE49-F238E27FC236}">
                    <a16:creationId xmlns:a16="http://schemas.microsoft.com/office/drawing/2014/main" id="{4A4F31E0-0525-4F5C-8A99-0E8DA5D16080}"/>
                  </a:ext>
                </a:extLst>
              </p:cNvPr>
              <p:cNvSpPr/>
              <p:nvPr/>
            </p:nvSpPr>
            <p:spPr>
              <a:xfrm rot="5400000">
                <a:off x="4771512" y="1487481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48" name="Isosceles Triangle 47">
                <a:extLst>
                  <a:ext uri="{FF2B5EF4-FFF2-40B4-BE49-F238E27FC236}">
                    <a16:creationId xmlns:a16="http://schemas.microsoft.com/office/drawing/2014/main" id="{53365DB6-24C8-48BF-888A-1BA65BC384BA}"/>
                  </a:ext>
                </a:extLst>
              </p:cNvPr>
              <p:cNvSpPr/>
              <p:nvPr/>
            </p:nvSpPr>
            <p:spPr>
              <a:xfrm rot="16200000">
                <a:off x="4771512" y="1674242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9" name="Isosceles Triangle 48">
                <a:extLst>
                  <a:ext uri="{FF2B5EF4-FFF2-40B4-BE49-F238E27FC236}">
                    <a16:creationId xmlns:a16="http://schemas.microsoft.com/office/drawing/2014/main" id="{38696BEF-52F1-4559-8DF1-0B2BB3734278}"/>
                  </a:ext>
                </a:extLst>
              </p:cNvPr>
              <p:cNvSpPr/>
              <p:nvPr/>
            </p:nvSpPr>
            <p:spPr>
              <a:xfrm rot="5400000">
                <a:off x="3805005" y="1300652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50" name="Isosceles Triangle 49">
                <a:extLst>
                  <a:ext uri="{FF2B5EF4-FFF2-40B4-BE49-F238E27FC236}">
                    <a16:creationId xmlns:a16="http://schemas.microsoft.com/office/drawing/2014/main" id="{641E2135-60EA-4983-8C07-D6C9B9D8C649}"/>
                  </a:ext>
                </a:extLst>
              </p:cNvPr>
              <p:cNvSpPr/>
              <p:nvPr/>
            </p:nvSpPr>
            <p:spPr>
              <a:xfrm rot="16200000">
                <a:off x="3804992" y="1487464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1" name="Isosceles Triangle 50">
                <a:extLst>
                  <a:ext uri="{FF2B5EF4-FFF2-40B4-BE49-F238E27FC236}">
                    <a16:creationId xmlns:a16="http://schemas.microsoft.com/office/drawing/2014/main" id="{AE120624-07DE-4657-8F5C-06E1BFD8AF27}"/>
                  </a:ext>
                </a:extLst>
              </p:cNvPr>
              <p:cNvSpPr/>
              <p:nvPr/>
            </p:nvSpPr>
            <p:spPr>
              <a:xfrm rot="5400000">
                <a:off x="3804992" y="1674221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52" name="Isosceles Triangle 51">
                <a:extLst>
                  <a:ext uri="{FF2B5EF4-FFF2-40B4-BE49-F238E27FC236}">
                    <a16:creationId xmlns:a16="http://schemas.microsoft.com/office/drawing/2014/main" id="{C564AAC8-884D-4DAA-8792-E29259851823}"/>
                  </a:ext>
                </a:extLst>
              </p:cNvPr>
              <p:cNvSpPr/>
              <p:nvPr/>
            </p:nvSpPr>
            <p:spPr>
              <a:xfrm rot="5400000">
                <a:off x="5415838" y="552556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3" name="Isosceles Triangle 52">
                <a:extLst>
                  <a:ext uri="{FF2B5EF4-FFF2-40B4-BE49-F238E27FC236}">
                    <a16:creationId xmlns:a16="http://schemas.microsoft.com/office/drawing/2014/main" id="{536FA4BC-1EE2-4801-B57A-9717D25EEFC2}"/>
                  </a:ext>
                </a:extLst>
              </p:cNvPr>
              <p:cNvSpPr/>
              <p:nvPr/>
            </p:nvSpPr>
            <p:spPr>
              <a:xfrm rot="5400000">
                <a:off x="6060169" y="17884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4" name="Isosceles Triangle 53">
                <a:extLst>
                  <a:ext uri="{FF2B5EF4-FFF2-40B4-BE49-F238E27FC236}">
                    <a16:creationId xmlns:a16="http://schemas.microsoft.com/office/drawing/2014/main" id="{BCD0475C-303E-4298-850D-5EBD7BD901DA}"/>
                  </a:ext>
                </a:extLst>
              </p:cNvPr>
              <p:cNvSpPr/>
              <p:nvPr/>
            </p:nvSpPr>
            <p:spPr>
              <a:xfrm rot="16200000">
                <a:off x="5738004" y="178845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5" name="Isosceles Triangle 54">
                <a:extLst>
                  <a:ext uri="{FF2B5EF4-FFF2-40B4-BE49-F238E27FC236}">
                    <a16:creationId xmlns:a16="http://schemas.microsoft.com/office/drawing/2014/main" id="{B2E404C2-5393-41E7-8989-2AB1E1A40BCF}"/>
                  </a:ext>
                </a:extLst>
              </p:cNvPr>
              <p:cNvSpPr/>
              <p:nvPr/>
            </p:nvSpPr>
            <p:spPr>
              <a:xfrm rot="16200000">
                <a:off x="6060169" y="365701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6" name="Isosceles Triangle 55">
                <a:extLst>
                  <a:ext uri="{FF2B5EF4-FFF2-40B4-BE49-F238E27FC236}">
                    <a16:creationId xmlns:a16="http://schemas.microsoft.com/office/drawing/2014/main" id="{AC678C4C-F2C2-4686-9FFC-D7A3982F3916}"/>
                  </a:ext>
                </a:extLst>
              </p:cNvPr>
              <p:cNvSpPr/>
              <p:nvPr/>
            </p:nvSpPr>
            <p:spPr>
              <a:xfrm rot="5400000">
                <a:off x="6382334" y="365700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7" name="Isosceles Triangle 56">
                <a:extLst>
                  <a:ext uri="{FF2B5EF4-FFF2-40B4-BE49-F238E27FC236}">
                    <a16:creationId xmlns:a16="http://schemas.microsoft.com/office/drawing/2014/main" id="{B59AA72B-1AFB-4D52-9C48-658BF1FD0A54}"/>
                  </a:ext>
                </a:extLst>
              </p:cNvPr>
              <p:cNvSpPr/>
              <p:nvPr/>
            </p:nvSpPr>
            <p:spPr>
              <a:xfrm rot="5400000">
                <a:off x="5738003" y="365700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8" name="Isosceles Triangle 57">
                <a:extLst>
                  <a:ext uri="{FF2B5EF4-FFF2-40B4-BE49-F238E27FC236}">
                    <a16:creationId xmlns:a16="http://schemas.microsoft.com/office/drawing/2014/main" id="{139235AE-FF4B-4115-963A-1E59882800E2}"/>
                  </a:ext>
                </a:extLst>
              </p:cNvPr>
              <p:cNvSpPr/>
              <p:nvPr/>
            </p:nvSpPr>
            <p:spPr>
              <a:xfrm rot="16200000">
                <a:off x="5415837" y="36569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9" name="Isosceles Triangle 58">
                <a:extLst>
                  <a:ext uri="{FF2B5EF4-FFF2-40B4-BE49-F238E27FC236}">
                    <a16:creationId xmlns:a16="http://schemas.microsoft.com/office/drawing/2014/main" id="{26AE8C7A-A2B3-4518-A691-CAD8DADB84DD}"/>
                  </a:ext>
                </a:extLst>
              </p:cNvPr>
              <p:cNvSpPr/>
              <p:nvPr/>
            </p:nvSpPr>
            <p:spPr>
              <a:xfrm rot="16200000">
                <a:off x="6382333" y="55255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0" name="Isosceles Triangle 59">
                <a:extLst>
                  <a:ext uri="{FF2B5EF4-FFF2-40B4-BE49-F238E27FC236}">
                    <a16:creationId xmlns:a16="http://schemas.microsoft.com/office/drawing/2014/main" id="{46652A8C-4804-474D-AFD5-96CCBCCC6AD5}"/>
                  </a:ext>
                </a:extLst>
              </p:cNvPr>
              <p:cNvSpPr/>
              <p:nvPr/>
            </p:nvSpPr>
            <p:spPr>
              <a:xfrm rot="5400000">
                <a:off x="6382333" y="73940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1" name="Isosceles Triangle 60">
                <a:extLst>
                  <a:ext uri="{FF2B5EF4-FFF2-40B4-BE49-F238E27FC236}">
                    <a16:creationId xmlns:a16="http://schemas.microsoft.com/office/drawing/2014/main" id="{6272B7D7-9957-4DB9-AC5E-045FB0457883}"/>
                  </a:ext>
                </a:extLst>
              </p:cNvPr>
              <p:cNvSpPr/>
              <p:nvPr/>
            </p:nvSpPr>
            <p:spPr>
              <a:xfrm rot="16200000">
                <a:off x="6382333" y="92625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2" name="Isosceles Triangle 61">
                <a:extLst>
                  <a:ext uri="{FF2B5EF4-FFF2-40B4-BE49-F238E27FC236}">
                    <a16:creationId xmlns:a16="http://schemas.microsoft.com/office/drawing/2014/main" id="{FE8076F4-712D-46B5-A683-34012BDAD034}"/>
                  </a:ext>
                </a:extLst>
              </p:cNvPr>
              <p:cNvSpPr/>
              <p:nvPr/>
            </p:nvSpPr>
            <p:spPr>
              <a:xfrm rot="5400000">
                <a:off x="6383879" y="1113103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3" name="Isosceles Triangle 62">
                <a:extLst>
                  <a:ext uri="{FF2B5EF4-FFF2-40B4-BE49-F238E27FC236}">
                    <a16:creationId xmlns:a16="http://schemas.microsoft.com/office/drawing/2014/main" id="{C5E2CE46-D1DF-4154-BB42-F4DBB23840CE}"/>
                  </a:ext>
                </a:extLst>
              </p:cNvPr>
              <p:cNvSpPr/>
              <p:nvPr/>
            </p:nvSpPr>
            <p:spPr>
              <a:xfrm rot="16200000">
                <a:off x="6060164" y="1113098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4" name="Isosceles Triangle 63">
                <a:extLst>
                  <a:ext uri="{FF2B5EF4-FFF2-40B4-BE49-F238E27FC236}">
                    <a16:creationId xmlns:a16="http://schemas.microsoft.com/office/drawing/2014/main" id="{02FEFC13-B25A-4129-9048-FFCDEFF7965C}"/>
                  </a:ext>
                </a:extLst>
              </p:cNvPr>
              <p:cNvSpPr/>
              <p:nvPr/>
            </p:nvSpPr>
            <p:spPr>
              <a:xfrm rot="5400000">
                <a:off x="6059393" y="129993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5" name="Isosceles Triangle 64">
                <a:extLst>
                  <a:ext uri="{FF2B5EF4-FFF2-40B4-BE49-F238E27FC236}">
                    <a16:creationId xmlns:a16="http://schemas.microsoft.com/office/drawing/2014/main" id="{FD9C1DBD-AAA7-4BEE-B579-6A4675275736}"/>
                  </a:ext>
                </a:extLst>
              </p:cNvPr>
              <p:cNvSpPr/>
              <p:nvPr/>
            </p:nvSpPr>
            <p:spPr>
              <a:xfrm rot="16200000">
                <a:off x="6059393" y="148678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6" name="Isosceles Triangle 65">
                <a:extLst>
                  <a:ext uri="{FF2B5EF4-FFF2-40B4-BE49-F238E27FC236}">
                    <a16:creationId xmlns:a16="http://schemas.microsoft.com/office/drawing/2014/main" id="{A40C5956-5BB0-45E9-8396-A6BB0BE54E97}"/>
                  </a:ext>
                </a:extLst>
              </p:cNvPr>
              <p:cNvSpPr/>
              <p:nvPr/>
            </p:nvSpPr>
            <p:spPr>
              <a:xfrm rot="5400000">
                <a:off x="6382333" y="1486781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7" name="Isosceles Triangle 66">
                <a:extLst>
                  <a:ext uri="{FF2B5EF4-FFF2-40B4-BE49-F238E27FC236}">
                    <a16:creationId xmlns:a16="http://schemas.microsoft.com/office/drawing/2014/main" id="{73ABA9FF-6F1C-4E92-BE95-56221B3A0407}"/>
                  </a:ext>
                </a:extLst>
              </p:cNvPr>
              <p:cNvSpPr/>
              <p:nvPr/>
            </p:nvSpPr>
            <p:spPr>
              <a:xfrm rot="16200000">
                <a:off x="6382333" y="167359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8" name="Isosceles Triangle 67">
                <a:extLst>
                  <a:ext uri="{FF2B5EF4-FFF2-40B4-BE49-F238E27FC236}">
                    <a16:creationId xmlns:a16="http://schemas.microsoft.com/office/drawing/2014/main" id="{33F45D4A-D5A2-4D41-90D1-253D6106AC13}"/>
                  </a:ext>
                </a:extLst>
              </p:cNvPr>
              <p:cNvSpPr/>
              <p:nvPr/>
            </p:nvSpPr>
            <p:spPr>
              <a:xfrm rot="16200000">
                <a:off x="5415063" y="739382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9" name="Isosceles Triangle 68">
                <a:extLst>
                  <a:ext uri="{FF2B5EF4-FFF2-40B4-BE49-F238E27FC236}">
                    <a16:creationId xmlns:a16="http://schemas.microsoft.com/office/drawing/2014/main" id="{8415ADA4-C29E-48BC-9DCA-FFA00C949B47}"/>
                  </a:ext>
                </a:extLst>
              </p:cNvPr>
              <p:cNvSpPr/>
              <p:nvPr/>
            </p:nvSpPr>
            <p:spPr>
              <a:xfrm rot="5400000">
                <a:off x="5414678" y="92623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0" name="Isosceles Triangle 69">
                <a:extLst>
                  <a:ext uri="{FF2B5EF4-FFF2-40B4-BE49-F238E27FC236}">
                    <a16:creationId xmlns:a16="http://schemas.microsoft.com/office/drawing/2014/main" id="{8351412A-CB55-4917-8F10-C71E2963328C}"/>
                  </a:ext>
                </a:extLst>
              </p:cNvPr>
              <p:cNvSpPr/>
              <p:nvPr/>
            </p:nvSpPr>
            <p:spPr>
              <a:xfrm rot="16200000">
                <a:off x="5414485" y="1113085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1" name="Isosceles Triangle 70">
                <a:extLst>
                  <a:ext uri="{FF2B5EF4-FFF2-40B4-BE49-F238E27FC236}">
                    <a16:creationId xmlns:a16="http://schemas.microsoft.com/office/drawing/2014/main" id="{049AD1B7-7A10-4EA7-9FEB-4F0169CA934C}"/>
                  </a:ext>
                </a:extLst>
              </p:cNvPr>
              <p:cNvSpPr/>
              <p:nvPr/>
            </p:nvSpPr>
            <p:spPr>
              <a:xfrm rot="5400000">
                <a:off x="5736650" y="111304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2" name="Isosceles Triangle 71">
                <a:extLst>
                  <a:ext uri="{FF2B5EF4-FFF2-40B4-BE49-F238E27FC236}">
                    <a16:creationId xmlns:a16="http://schemas.microsoft.com/office/drawing/2014/main" id="{63C31B12-6B0F-4325-9726-2195A13A248D}"/>
                  </a:ext>
                </a:extLst>
              </p:cNvPr>
              <p:cNvSpPr/>
              <p:nvPr/>
            </p:nvSpPr>
            <p:spPr>
              <a:xfrm rot="16200000">
                <a:off x="5736453" y="129987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3" name="Isosceles Triangle 72">
                <a:extLst>
                  <a:ext uri="{FF2B5EF4-FFF2-40B4-BE49-F238E27FC236}">
                    <a16:creationId xmlns:a16="http://schemas.microsoft.com/office/drawing/2014/main" id="{9BE1C940-41D8-49E1-956F-1E3B84807CA1}"/>
                  </a:ext>
                </a:extLst>
              </p:cNvPr>
              <p:cNvSpPr/>
              <p:nvPr/>
            </p:nvSpPr>
            <p:spPr>
              <a:xfrm rot="5400000">
                <a:off x="5413512" y="129986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4" name="Isosceles Triangle 73">
                <a:extLst>
                  <a:ext uri="{FF2B5EF4-FFF2-40B4-BE49-F238E27FC236}">
                    <a16:creationId xmlns:a16="http://schemas.microsoft.com/office/drawing/2014/main" id="{98F83143-A1B0-4C97-805A-115AD67202C3}"/>
                  </a:ext>
                </a:extLst>
              </p:cNvPr>
              <p:cNvSpPr/>
              <p:nvPr/>
            </p:nvSpPr>
            <p:spPr>
              <a:xfrm rot="16200000">
                <a:off x="5411962" y="1486631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5" name="Isosceles Triangle 74">
                <a:extLst>
                  <a:ext uri="{FF2B5EF4-FFF2-40B4-BE49-F238E27FC236}">
                    <a16:creationId xmlns:a16="http://schemas.microsoft.com/office/drawing/2014/main" id="{9EBEEEA2-9483-4DAA-9440-5CF1E5B7BBE6}"/>
                  </a:ext>
                </a:extLst>
              </p:cNvPr>
              <p:cNvSpPr/>
              <p:nvPr/>
            </p:nvSpPr>
            <p:spPr>
              <a:xfrm rot="5400000">
                <a:off x="5411184" y="1671183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6" name="Isosceles Triangle 75">
                <a:extLst>
                  <a:ext uri="{FF2B5EF4-FFF2-40B4-BE49-F238E27FC236}">
                    <a16:creationId xmlns:a16="http://schemas.microsoft.com/office/drawing/2014/main" id="{6FFAB2C3-D5B6-47A3-9F8B-30FB06EAE3AD}"/>
                  </a:ext>
                </a:extLst>
              </p:cNvPr>
              <p:cNvSpPr/>
              <p:nvPr/>
            </p:nvSpPr>
            <p:spPr>
              <a:xfrm rot="5400000">
                <a:off x="7670987" y="178816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7" name="Isosceles Triangle 76">
                <a:extLst>
                  <a:ext uri="{FF2B5EF4-FFF2-40B4-BE49-F238E27FC236}">
                    <a16:creationId xmlns:a16="http://schemas.microsoft.com/office/drawing/2014/main" id="{9B5036F5-4303-4E3D-A996-4BA948D3AF57}"/>
                  </a:ext>
                </a:extLst>
              </p:cNvPr>
              <p:cNvSpPr/>
              <p:nvPr/>
            </p:nvSpPr>
            <p:spPr>
              <a:xfrm rot="16200000">
                <a:off x="7348822" y="178815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8" name="Isosceles Triangle 77">
                <a:extLst>
                  <a:ext uri="{FF2B5EF4-FFF2-40B4-BE49-F238E27FC236}">
                    <a16:creationId xmlns:a16="http://schemas.microsoft.com/office/drawing/2014/main" id="{87E6F76D-D64B-465D-B513-43831F706608}"/>
                  </a:ext>
                </a:extLst>
              </p:cNvPr>
              <p:cNvSpPr/>
              <p:nvPr/>
            </p:nvSpPr>
            <p:spPr>
              <a:xfrm rot="16200000">
                <a:off x="7670987" y="365671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9" name="Isosceles Triangle 78">
                <a:extLst>
                  <a:ext uri="{FF2B5EF4-FFF2-40B4-BE49-F238E27FC236}">
                    <a16:creationId xmlns:a16="http://schemas.microsoft.com/office/drawing/2014/main" id="{E9011ED1-EBB7-4965-80D2-773D83F72A64}"/>
                  </a:ext>
                </a:extLst>
              </p:cNvPr>
              <p:cNvSpPr/>
              <p:nvPr/>
            </p:nvSpPr>
            <p:spPr>
              <a:xfrm rot="5400000">
                <a:off x="7993152" y="365670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0" name="Isosceles Triangle 79">
                <a:extLst>
                  <a:ext uri="{FF2B5EF4-FFF2-40B4-BE49-F238E27FC236}">
                    <a16:creationId xmlns:a16="http://schemas.microsoft.com/office/drawing/2014/main" id="{0AFFA867-F36A-461C-A5EB-2D1C3AC0406D}"/>
                  </a:ext>
                </a:extLst>
              </p:cNvPr>
              <p:cNvSpPr/>
              <p:nvPr/>
            </p:nvSpPr>
            <p:spPr>
              <a:xfrm rot="5400000">
                <a:off x="7348821" y="365670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1" name="Isosceles Triangle 80">
                <a:extLst>
                  <a:ext uri="{FF2B5EF4-FFF2-40B4-BE49-F238E27FC236}">
                    <a16:creationId xmlns:a16="http://schemas.microsoft.com/office/drawing/2014/main" id="{656920B9-99D3-498E-82B2-6016258F0AA4}"/>
                  </a:ext>
                </a:extLst>
              </p:cNvPr>
              <p:cNvSpPr/>
              <p:nvPr/>
            </p:nvSpPr>
            <p:spPr>
              <a:xfrm rot="16200000">
                <a:off x="7026655" y="365667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2" name="Isosceles Triangle 81">
                <a:extLst>
                  <a:ext uri="{FF2B5EF4-FFF2-40B4-BE49-F238E27FC236}">
                    <a16:creationId xmlns:a16="http://schemas.microsoft.com/office/drawing/2014/main" id="{3F77B3D7-214F-4C0E-8589-BA6741B3C217}"/>
                  </a:ext>
                </a:extLst>
              </p:cNvPr>
              <p:cNvSpPr/>
              <p:nvPr/>
            </p:nvSpPr>
            <p:spPr>
              <a:xfrm rot="5400000">
                <a:off x="7029764" y="55252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3" name="Isosceles Triangle 82">
                <a:extLst>
                  <a:ext uri="{FF2B5EF4-FFF2-40B4-BE49-F238E27FC236}">
                    <a16:creationId xmlns:a16="http://schemas.microsoft.com/office/drawing/2014/main" id="{6A1F22BA-1563-4E1C-B895-09092B032CE4}"/>
                  </a:ext>
                </a:extLst>
              </p:cNvPr>
              <p:cNvSpPr/>
              <p:nvPr/>
            </p:nvSpPr>
            <p:spPr>
              <a:xfrm rot="16200000">
                <a:off x="7028989" y="73935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4" name="Isosceles Triangle 83">
                <a:extLst>
                  <a:ext uri="{FF2B5EF4-FFF2-40B4-BE49-F238E27FC236}">
                    <a16:creationId xmlns:a16="http://schemas.microsoft.com/office/drawing/2014/main" id="{1B03B5B3-7D5C-4849-8946-7453D23836CE}"/>
                  </a:ext>
                </a:extLst>
              </p:cNvPr>
              <p:cNvSpPr/>
              <p:nvPr/>
            </p:nvSpPr>
            <p:spPr>
              <a:xfrm rot="5400000">
                <a:off x="7028604" y="92620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5" name="Isosceles Triangle 84">
                <a:extLst>
                  <a:ext uri="{FF2B5EF4-FFF2-40B4-BE49-F238E27FC236}">
                    <a16:creationId xmlns:a16="http://schemas.microsoft.com/office/drawing/2014/main" id="{82D324C5-C2BF-4740-B189-69D06CE8345F}"/>
                  </a:ext>
                </a:extLst>
              </p:cNvPr>
              <p:cNvSpPr/>
              <p:nvPr/>
            </p:nvSpPr>
            <p:spPr>
              <a:xfrm rot="16200000">
                <a:off x="7026654" y="111061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6" name="Isosceles Triangle 85">
                <a:extLst>
                  <a:ext uri="{FF2B5EF4-FFF2-40B4-BE49-F238E27FC236}">
                    <a16:creationId xmlns:a16="http://schemas.microsoft.com/office/drawing/2014/main" id="{5B204B05-53A8-40A8-8385-DF9C65019327}"/>
                  </a:ext>
                </a:extLst>
              </p:cNvPr>
              <p:cNvSpPr/>
              <p:nvPr/>
            </p:nvSpPr>
            <p:spPr>
              <a:xfrm rot="5400000">
                <a:off x="7027438" y="1299832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7" name="Isosceles Triangle 86">
                <a:extLst>
                  <a:ext uri="{FF2B5EF4-FFF2-40B4-BE49-F238E27FC236}">
                    <a16:creationId xmlns:a16="http://schemas.microsoft.com/office/drawing/2014/main" id="{E8A0F616-6C51-4594-BBE9-FE2363F4FADD}"/>
                  </a:ext>
                </a:extLst>
              </p:cNvPr>
              <p:cNvSpPr/>
              <p:nvPr/>
            </p:nvSpPr>
            <p:spPr>
              <a:xfrm rot="16200000">
                <a:off x="7029764" y="148658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8" name="Isosceles Triangle 87">
                <a:extLst>
                  <a:ext uri="{FF2B5EF4-FFF2-40B4-BE49-F238E27FC236}">
                    <a16:creationId xmlns:a16="http://schemas.microsoft.com/office/drawing/2014/main" id="{6FC84557-5A1E-4F50-BA9D-2FEB2B19996F}"/>
                  </a:ext>
                </a:extLst>
              </p:cNvPr>
              <p:cNvSpPr/>
              <p:nvPr/>
            </p:nvSpPr>
            <p:spPr>
              <a:xfrm rot="5400000">
                <a:off x="7346112" y="1484323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9" name="Isosceles Triangle 88">
                <a:extLst>
                  <a:ext uri="{FF2B5EF4-FFF2-40B4-BE49-F238E27FC236}">
                    <a16:creationId xmlns:a16="http://schemas.microsoft.com/office/drawing/2014/main" id="{0A7D9225-30D6-4C44-B7B6-8E16118AA127}"/>
                  </a:ext>
                </a:extLst>
              </p:cNvPr>
              <p:cNvSpPr/>
              <p:nvPr/>
            </p:nvSpPr>
            <p:spPr>
              <a:xfrm rot="16200000">
                <a:off x="7346112" y="1671183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90" name="Isosceles Triangle 89">
                <a:extLst>
                  <a:ext uri="{FF2B5EF4-FFF2-40B4-BE49-F238E27FC236}">
                    <a16:creationId xmlns:a16="http://schemas.microsoft.com/office/drawing/2014/main" id="{D442C836-D240-4BC4-A7F0-D85996DD3924}"/>
                  </a:ext>
                </a:extLst>
              </p:cNvPr>
              <p:cNvSpPr/>
              <p:nvPr/>
            </p:nvSpPr>
            <p:spPr>
              <a:xfrm rot="5400000">
                <a:off x="7672543" y="167118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91" name="Isosceles Triangle 90">
                <a:extLst>
                  <a:ext uri="{FF2B5EF4-FFF2-40B4-BE49-F238E27FC236}">
                    <a16:creationId xmlns:a16="http://schemas.microsoft.com/office/drawing/2014/main" id="{055EDEDE-56BF-482C-AA13-16413F0E590E}"/>
                  </a:ext>
                </a:extLst>
              </p:cNvPr>
              <p:cNvSpPr/>
              <p:nvPr/>
            </p:nvSpPr>
            <p:spPr>
              <a:xfrm rot="16200000">
                <a:off x="7677970" y="1484332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92" name="Isosceles Triangle 91">
                <a:extLst>
                  <a:ext uri="{FF2B5EF4-FFF2-40B4-BE49-F238E27FC236}">
                    <a16:creationId xmlns:a16="http://schemas.microsoft.com/office/drawing/2014/main" id="{2FDA096F-C8A8-4DE6-B4A2-CAB5D303C71B}"/>
                  </a:ext>
                </a:extLst>
              </p:cNvPr>
              <p:cNvSpPr/>
              <p:nvPr/>
            </p:nvSpPr>
            <p:spPr>
              <a:xfrm rot="5400000">
                <a:off x="7993152" y="1484332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</p:grpSp>
        <p:pic>
          <p:nvPicPr>
            <p:cNvPr id="93" name="Picture 92">
              <a:extLst>
                <a:ext uri="{FF2B5EF4-FFF2-40B4-BE49-F238E27FC236}">
                  <a16:creationId xmlns:a16="http://schemas.microsoft.com/office/drawing/2014/main" id="{BB1F2820-850B-4CDA-B417-DDF60BF1D8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50165" y="2126059"/>
              <a:ext cx="4654297" cy="693414"/>
            </a:xfrm>
            <a:prstGeom prst="rect">
              <a:avLst/>
            </a:prstGeom>
          </p:spPr>
        </p:pic>
      </p:grpSp>
      <p:sp>
        <p:nvSpPr>
          <p:cNvPr id="2" name="Oval 1"/>
          <p:cNvSpPr/>
          <p:nvPr userDrawn="1"/>
        </p:nvSpPr>
        <p:spPr>
          <a:xfrm>
            <a:off x="5966619" y="2123224"/>
            <a:ext cx="73047" cy="1009848"/>
          </a:xfrm>
          <a:prstGeom prst="ellipse">
            <a:avLst/>
          </a:prstGeom>
          <a:solidFill>
            <a:schemeClr val="bg1"/>
          </a:solidFill>
          <a:ln w="25400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171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3EB3935-ECE8-4134-9114-019B32758F1E}"/>
              </a:ext>
            </a:extLst>
          </p:cNvPr>
          <p:cNvCxnSpPr>
            <a:cxnSpLocks/>
          </p:cNvCxnSpPr>
          <p:nvPr userDrawn="1"/>
        </p:nvCxnSpPr>
        <p:spPr>
          <a:xfrm>
            <a:off x="650311" y="2875158"/>
            <a:ext cx="10982528" cy="0"/>
          </a:xfrm>
          <a:prstGeom prst="line">
            <a:avLst/>
          </a:prstGeom>
          <a:noFill/>
          <a:ln w="25400" cap="rnd">
            <a:solidFill>
              <a:srgbClr val="5A2DA3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800860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transition spd="med"/>
  <p:hf hdr="0" ftr="0" dt="0"/>
  <p:txStyles>
    <p:titleStyle>
      <a:lvl1pPr defTabSz="410730" eaLnBrk="1" hangingPunct="1">
        <a:defRPr sz="4400" b="1">
          <a:solidFill>
            <a:srgbClr val="FFFFFF"/>
          </a:solidFill>
          <a:latin typeface="Arial"/>
          <a:ea typeface="+mn-ea"/>
          <a:cs typeface="Arial"/>
          <a:sym typeface="Gill Sans Light"/>
        </a:defRPr>
      </a:lvl1pPr>
      <a:lvl2pPr indent="16072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2pPr>
      <a:lvl3pPr indent="32144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3pPr>
      <a:lvl4pPr indent="48216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4pPr>
      <a:lvl5pPr indent="64288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5pPr>
      <a:lvl6pPr indent="80360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6pPr>
      <a:lvl7pPr indent="964324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7pPr>
      <a:lvl8pPr indent="112504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8pPr>
      <a:lvl9pPr indent="128576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625024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800" b="1"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1pPr>
      <a:lvl2pPr marL="937538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400" b="1">
          <a:solidFill>
            <a:srgbClr val="191EA2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2pPr>
      <a:lvl3pPr marL="1250050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800" b="1">
          <a:solidFill>
            <a:srgbClr val="FF4B0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3pPr>
      <a:lvl4pPr marL="1562562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600" b="1">
          <a:solidFill>
            <a:srgbClr val="7030A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4pPr>
      <a:lvl5pPr marL="1875074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400" b="1">
          <a:solidFill>
            <a:srgbClr val="00B05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5pPr>
      <a:lvl6pPr marL="2125086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6pPr>
      <a:lvl7pPr marL="237509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7pPr>
      <a:lvl8pPr marL="262510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8pPr>
      <a:lvl9pPr marL="2875113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9pPr>
    </p:bodyStyle>
    <p:otherStyle>
      <a:lvl1pPr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16072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32144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48216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64288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80360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964324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12504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28576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>
            <a:spLocks noGrp="1"/>
          </p:cNvSpPr>
          <p:nvPr>
            <p:ph type="title"/>
          </p:nvPr>
        </p:nvSpPr>
        <p:spPr>
          <a:xfrm>
            <a:off x="1762299" y="0"/>
            <a:ext cx="9179548" cy="866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27000" tIns="127000" rIns="127000" bIns="1270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781" dirty="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>
          <a:xfrm>
            <a:off x="5996619" y="6510169"/>
            <a:ext cx="198772" cy="19466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 defTabSz="410730">
              <a:defRPr sz="1265" baseline="0">
                <a:solidFill>
                  <a:srgbClr val="191EA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fld id="{5A61919A-E88E-41BD-A444-D5D1392CB19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3556EF4-C8C6-41A9-8730-F4ECA9AAC07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6975"/>
          <a:stretch/>
        </p:blipFill>
        <p:spPr>
          <a:xfrm>
            <a:off x="606399" y="6316256"/>
            <a:ext cx="1195495" cy="50229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3EB3935-ECE8-4134-9114-019B32758F1E}"/>
              </a:ext>
            </a:extLst>
          </p:cNvPr>
          <p:cNvCxnSpPr>
            <a:cxnSpLocks/>
          </p:cNvCxnSpPr>
          <p:nvPr/>
        </p:nvCxnSpPr>
        <p:spPr>
          <a:xfrm>
            <a:off x="606392" y="6195002"/>
            <a:ext cx="10982528" cy="0"/>
          </a:xfrm>
          <a:prstGeom prst="line">
            <a:avLst/>
          </a:prstGeom>
          <a:noFill/>
          <a:ln w="25400" cap="rnd">
            <a:solidFill>
              <a:srgbClr val="191EA2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94" name="Picture 93">
            <a:extLst>
              <a:ext uri="{FF2B5EF4-FFF2-40B4-BE49-F238E27FC236}">
                <a16:creationId xmlns:a16="http://schemas.microsoft.com/office/drawing/2014/main" id="{9EA94E3E-7601-46C3-AF7C-06F8871ACD5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3026" b="1135"/>
          <a:stretch/>
        </p:blipFill>
        <p:spPr>
          <a:xfrm>
            <a:off x="1873651" y="6602561"/>
            <a:ext cx="1337935" cy="198905"/>
          </a:xfrm>
          <a:prstGeom prst="rect">
            <a:avLst/>
          </a:prstGeom>
        </p:spPr>
      </p:pic>
      <p:sp>
        <p:nvSpPr>
          <p:cNvPr id="95" name="Shape 13">
            <a:extLst>
              <a:ext uri="{FF2B5EF4-FFF2-40B4-BE49-F238E27FC236}">
                <a16:creationId xmlns:a16="http://schemas.microsoft.com/office/drawing/2014/main" id="{B387110C-E361-48FF-93B8-15DC20F50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7088" y="1086022"/>
            <a:ext cx="11657824" cy="5078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44B7C4B9-C92D-44EE-A944-6E9E129B0190}"/>
              </a:ext>
            </a:extLst>
          </p:cNvPr>
          <p:cNvGrpSpPr/>
          <p:nvPr userDrawn="1"/>
        </p:nvGrpSpPr>
        <p:grpSpPr>
          <a:xfrm rot="16200000" flipV="1">
            <a:off x="424712" y="-424712"/>
            <a:ext cx="918658" cy="1768081"/>
            <a:chOff x="10208215" y="409493"/>
            <a:chExt cx="644341" cy="752676"/>
          </a:xfrm>
        </p:grpSpPr>
        <p:sp>
          <p:nvSpPr>
            <p:cNvPr id="179" name="Isosceles Triangle 178">
              <a:extLst>
                <a:ext uri="{FF2B5EF4-FFF2-40B4-BE49-F238E27FC236}">
                  <a16:creationId xmlns:a16="http://schemas.microsoft.com/office/drawing/2014/main" id="{F93E7285-7C09-420F-82F1-266986CCB14A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0" name="Isosceles Triangle 179">
              <a:extLst>
                <a:ext uri="{FF2B5EF4-FFF2-40B4-BE49-F238E27FC236}">
                  <a16:creationId xmlns:a16="http://schemas.microsoft.com/office/drawing/2014/main" id="{3831B438-36DF-41C1-957B-174CAAA75B1A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1" name="Isosceles Triangle 180">
              <a:extLst>
                <a:ext uri="{FF2B5EF4-FFF2-40B4-BE49-F238E27FC236}">
                  <a16:creationId xmlns:a16="http://schemas.microsoft.com/office/drawing/2014/main" id="{2567F0D4-587C-4D42-8CF4-D7B18B46BD5C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2" name="Isosceles Triangle 181">
              <a:extLst>
                <a:ext uri="{FF2B5EF4-FFF2-40B4-BE49-F238E27FC236}">
                  <a16:creationId xmlns:a16="http://schemas.microsoft.com/office/drawing/2014/main" id="{B5DC08D3-2FC6-472C-B81E-E9D3C8D63203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3EB3935-ECE8-4134-9114-019B32758F1E}"/>
              </a:ext>
            </a:extLst>
          </p:cNvPr>
          <p:cNvCxnSpPr>
            <a:cxnSpLocks/>
          </p:cNvCxnSpPr>
          <p:nvPr userDrawn="1"/>
        </p:nvCxnSpPr>
        <p:spPr>
          <a:xfrm>
            <a:off x="1285416" y="885613"/>
            <a:ext cx="10303505" cy="0"/>
          </a:xfrm>
          <a:prstGeom prst="line">
            <a:avLst/>
          </a:prstGeom>
          <a:noFill/>
          <a:ln w="25400" cap="rnd">
            <a:solidFill>
              <a:srgbClr val="191EA2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5" r:id="rId2"/>
  </p:sldLayoutIdLst>
  <p:transition spd="med"/>
  <p:hf hdr="0" ftr="0" dt="0"/>
  <p:txStyles>
    <p:titleStyle>
      <a:lvl1pPr defTabSz="410730" eaLnBrk="1" hangingPunct="1">
        <a:defRPr sz="4400" b="1" baseline="0">
          <a:solidFill>
            <a:srgbClr val="191EA2"/>
          </a:solidFill>
          <a:latin typeface="Arial"/>
          <a:ea typeface="+mn-ea"/>
          <a:cs typeface="Arial"/>
          <a:sym typeface="Gill Sans Light"/>
        </a:defRPr>
      </a:lvl1pPr>
      <a:lvl2pPr indent="16072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2pPr>
      <a:lvl3pPr indent="32144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3pPr>
      <a:lvl4pPr indent="48216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4pPr>
      <a:lvl5pPr indent="64288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5pPr>
      <a:lvl6pPr indent="80360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6pPr>
      <a:lvl7pPr indent="964324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7pPr>
      <a:lvl8pPr indent="112504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8pPr>
      <a:lvl9pPr indent="128576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457200" indent="-401803" defTabSz="410730" eaLnBrk="1" hangingPunct="1">
        <a:spcBef>
          <a:spcPts val="600"/>
        </a:spcBef>
        <a:buSzPct val="100000"/>
        <a:buFont typeface="Wingdings" panose="05000000000000000000" pitchFamily="2" charset="2"/>
        <a:buChar char="§"/>
        <a:defRPr sz="2800" b="0"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1pPr>
      <a:lvl2pPr marL="742950" indent="-280988" defTabSz="410730" eaLnBrk="1" hangingPunct="1">
        <a:spcBef>
          <a:spcPts val="300"/>
        </a:spcBef>
        <a:buSzPct val="50000"/>
        <a:buFont typeface="Wingdings" panose="05000000000000000000" pitchFamily="2" charset="2"/>
        <a:buChar char="q"/>
        <a:defRPr sz="2400" b="0">
          <a:solidFill>
            <a:srgbClr val="191EA2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2pPr>
      <a:lvl3pPr marL="1085850" indent="-282575" defTabSz="410730" eaLnBrk="1" hangingPunct="1">
        <a:spcBef>
          <a:spcPts val="300"/>
        </a:spcBef>
        <a:buSzPct val="100000"/>
        <a:buFont typeface="Wingdings" panose="05000000000000000000" pitchFamily="2" charset="2"/>
        <a:buChar char="§"/>
        <a:defRPr sz="1800" b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3pPr>
      <a:lvl4pPr marL="1427163" indent="-266700" defTabSz="410730" eaLnBrk="1" hangingPunct="1">
        <a:spcBef>
          <a:spcPts val="300"/>
        </a:spcBef>
        <a:buSzPct val="100000"/>
        <a:buFont typeface="Wingdings" panose="05000000000000000000" pitchFamily="2" charset="2"/>
        <a:buChar char="§"/>
        <a:defRPr sz="1600" b="0">
          <a:solidFill>
            <a:srgbClr val="7030A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4pPr>
      <a:lvl5pPr marL="1657350" indent="-230188" defTabSz="410730" eaLnBrk="1" hangingPunct="1">
        <a:spcBef>
          <a:spcPts val="300"/>
        </a:spcBef>
        <a:buSzPct val="100000"/>
        <a:buFont typeface="Wingdings" panose="05000000000000000000" pitchFamily="2" charset="2"/>
        <a:buChar char="§"/>
        <a:defRPr sz="1400" b="0">
          <a:solidFill>
            <a:srgbClr val="00B05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5pPr>
      <a:lvl6pPr marL="2125086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6pPr>
      <a:lvl7pPr marL="237509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7pPr>
      <a:lvl8pPr marL="262510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8pPr>
      <a:lvl9pPr marL="2875113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9pPr>
    </p:bodyStyle>
    <p:otherStyle>
      <a:lvl1pPr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16072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32144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48216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64288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80360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964324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12504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28576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>
          <a:xfrm>
            <a:off x="5996615" y="6510169"/>
            <a:ext cx="198772" cy="19466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 defTabSz="410730">
              <a:defRPr sz="1265" baseline="0">
                <a:solidFill>
                  <a:srgbClr val="5A2DA3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3556EF4-C8C6-41A9-8730-F4ECA9AAC075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b="26975"/>
          <a:stretch/>
        </p:blipFill>
        <p:spPr>
          <a:xfrm>
            <a:off x="606399" y="6316256"/>
            <a:ext cx="1195495" cy="50229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3EB3935-ECE8-4134-9114-019B32758F1E}"/>
              </a:ext>
            </a:extLst>
          </p:cNvPr>
          <p:cNvCxnSpPr>
            <a:cxnSpLocks/>
          </p:cNvCxnSpPr>
          <p:nvPr/>
        </p:nvCxnSpPr>
        <p:spPr>
          <a:xfrm>
            <a:off x="606392" y="6195002"/>
            <a:ext cx="10982528" cy="0"/>
          </a:xfrm>
          <a:prstGeom prst="line">
            <a:avLst/>
          </a:prstGeom>
          <a:noFill/>
          <a:ln w="25400" cap="rnd">
            <a:solidFill>
              <a:srgbClr val="5A2DA3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94" name="Picture 93">
            <a:extLst>
              <a:ext uri="{FF2B5EF4-FFF2-40B4-BE49-F238E27FC236}">
                <a16:creationId xmlns:a16="http://schemas.microsoft.com/office/drawing/2014/main" id="{9EA94E3E-7601-46C3-AF7C-06F8871ACD5D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73026" b="1135"/>
          <a:stretch/>
        </p:blipFill>
        <p:spPr>
          <a:xfrm>
            <a:off x="1873651" y="6602561"/>
            <a:ext cx="1337935" cy="198905"/>
          </a:xfrm>
          <a:prstGeom prst="rect">
            <a:avLst/>
          </a:prstGeom>
        </p:spPr>
      </p:pic>
      <p:sp>
        <p:nvSpPr>
          <p:cNvPr id="95" name="Shape 13">
            <a:extLst>
              <a:ext uri="{FF2B5EF4-FFF2-40B4-BE49-F238E27FC236}">
                <a16:creationId xmlns:a16="http://schemas.microsoft.com/office/drawing/2014/main" id="{B387110C-E361-48FF-93B8-15DC20F50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7088" y="1086022"/>
            <a:ext cx="11657824" cy="5078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71069935-43E3-47A0-B76A-BFEFFB6097FD}"/>
              </a:ext>
            </a:extLst>
          </p:cNvPr>
          <p:cNvGrpSpPr/>
          <p:nvPr userDrawn="1"/>
        </p:nvGrpSpPr>
        <p:grpSpPr>
          <a:xfrm rot="16200000" flipV="1">
            <a:off x="11360666" y="-439005"/>
            <a:ext cx="918649" cy="1768081"/>
            <a:chOff x="10208215" y="409493"/>
            <a:chExt cx="644333" cy="752676"/>
          </a:xfrm>
        </p:grpSpPr>
        <p:sp>
          <p:nvSpPr>
            <p:cNvPr id="169" name="Isosceles Triangle 168">
              <a:extLst>
                <a:ext uri="{FF2B5EF4-FFF2-40B4-BE49-F238E27FC236}">
                  <a16:creationId xmlns:a16="http://schemas.microsoft.com/office/drawing/2014/main" id="{861465EC-7A57-45F5-BAE1-BFD471B68CDF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0" name="Isosceles Triangle 169">
              <a:extLst>
                <a:ext uri="{FF2B5EF4-FFF2-40B4-BE49-F238E27FC236}">
                  <a16:creationId xmlns:a16="http://schemas.microsoft.com/office/drawing/2014/main" id="{325AB880-31B1-4635-A502-38A40DC89A31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1" name="Isosceles Triangle 170">
              <a:extLst>
                <a:ext uri="{FF2B5EF4-FFF2-40B4-BE49-F238E27FC236}">
                  <a16:creationId xmlns:a16="http://schemas.microsoft.com/office/drawing/2014/main" id="{0F630910-3C43-4B4F-9D27-8506DC444313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2" name="Isosceles Triangle 171">
              <a:extLst>
                <a:ext uri="{FF2B5EF4-FFF2-40B4-BE49-F238E27FC236}">
                  <a16:creationId xmlns:a16="http://schemas.microsoft.com/office/drawing/2014/main" id="{528B9B50-71F5-42E2-B3E3-F7D869742171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A14368A5-115F-4DDF-BE32-B8B38925F392}"/>
              </a:ext>
            </a:extLst>
          </p:cNvPr>
          <p:cNvGrpSpPr/>
          <p:nvPr userDrawn="1"/>
        </p:nvGrpSpPr>
        <p:grpSpPr>
          <a:xfrm rot="16200000" flipV="1">
            <a:off x="12217911" y="-426163"/>
            <a:ext cx="892973" cy="1768081"/>
            <a:chOff x="10208215" y="409493"/>
            <a:chExt cx="644333" cy="752676"/>
          </a:xfrm>
        </p:grpSpPr>
        <p:sp>
          <p:nvSpPr>
            <p:cNvPr id="174" name="Isosceles Triangle 173">
              <a:extLst>
                <a:ext uri="{FF2B5EF4-FFF2-40B4-BE49-F238E27FC236}">
                  <a16:creationId xmlns:a16="http://schemas.microsoft.com/office/drawing/2014/main" id="{3B4A4583-563E-4F0D-A9F9-C025D4D15F8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5" name="Isosceles Triangle 174">
              <a:extLst>
                <a:ext uri="{FF2B5EF4-FFF2-40B4-BE49-F238E27FC236}">
                  <a16:creationId xmlns:a16="http://schemas.microsoft.com/office/drawing/2014/main" id="{5BBA86F6-6F4E-4D9D-80DE-EEAB7975A591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6" name="Isosceles Triangle 175">
              <a:extLst>
                <a:ext uri="{FF2B5EF4-FFF2-40B4-BE49-F238E27FC236}">
                  <a16:creationId xmlns:a16="http://schemas.microsoft.com/office/drawing/2014/main" id="{9072CBF9-F84A-492F-8CB3-2F9AF2155CC4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7" name="Isosceles Triangle 176">
              <a:extLst>
                <a:ext uri="{FF2B5EF4-FFF2-40B4-BE49-F238E27FC236}">
                  <a16:creationId xmlns:a16="http://schemas.microsoft.com/office/drawing/2014/main" id="{EFC1103F-6C8E-4E08-8E72-3EEA1FE41B42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44B7C4B9-C92D-44EE-A944-6E9E129B0190}"/>
              </a:ext>
            </a:extLst>
          </p:cNvPr>
          <p:cNvGrpSpPr/>
          <p:nvPr userDrawn="1"/>
        </p:nvGrpSpPr>
        <p:grpSpPr>
          <a:xfrm rot="16200000" flipV="1">
            <a:off x="10476623" y="-438995"/>
            <a:ext cx="918658" cy="1768081"/>
            <a:chOff x="10208215" y="409493"/>
            <a:chExt cx="644341" cy="752676"/>
          </a:xfrm>
        </p:grpSpPr>
        <p:sp>
          <p:nvSpPr>
            <p:cNvPr id="179" name="Isosceles Triangle 178">
              <a:extLst>
                <a:ext uri="{FF2B5EF4-FFF2-40B4-BE49-F238E27FC236}">
                  <a16:creationId xmlns:a16="http://schemas.microsoft.com/office/drawing/2014/main" id="{F93E7285-7C09-420F-82F1-266986CCB14A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0" name="Isosceles Triangle 179">
              <a:extLst>
                <a:ext uri="{FF2B5EF4-FFF2-40B4-BE49-F238E27FC236}">
                  <a16:creationId xmlns:a16="http://schemas.microsoft.com/office/drawing/2014/main" id="{3831B438-36DF-41C1-957B-174CAAA75B1A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1" name="Isosceles Triangle 180">
              <a:extLst>
                <a:ext uri="{FF2B5EF4-FFF2-40B4-BE49-F238E27FC236}">
                  <a16:creationId xmlns:a16="http://schemas.microsoft.com/office/drawing/2014/main" id="{2567F0D4-587C-4D42-8CF4-D7B18B46BD5C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2" name="Isosceles Triangle 181">
              <a:extLst>
                <a:ext uri="{FF2B5EF4-FFF2-40B4-BE49-F238E27FC236}">
                  <a16:creationId xmlns:a16="http://schemas.microsoft.com/office/drawing/2014/main" id="{B5DC08D3-2FC6-472C-B81E-E9D3C8D63203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sp>
        <p:nvSpPr>
          <p:cNvPr id="26" name="Shape 6"/>
          <p:cNvSpPr/>
          <p:nvPr userDrawn="1"/>
        </p:nvSpPr>
        <p:spPr>
          <a:xfrm>
            <a:off x="12192001" y="-52386"/>
            <a:ext cx="1630363" cy="1001623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>
              <a:effectLst/>
            </a:endParaRPr>
          </a:p>
        </p:txBody>
      </p:sp>
      <p:sp>
        <p:nvSpPr>
          <p:cNvPr id="183" name="Shape 12">
            <a:extLst>
              <a:ext uri="{FF2B5EF4-FFF2-40B4-BE49-F238E27FC236}">
                <a16:creationId xmlns:a16="http://schemas.microsoft.com/office/drawing/2014/main" id="{1E97763E-6C98-4574-99B6-3A10AE085C3B}"/>
              </a:ext>
            </a:extLst>
          </p:cNvPr>
          <p:cNvSpPr txBox="1">
            <a:spLocks/>
          </p:cNvSpPr>
          <p:nvPr userDrawn="1"/>
        </p:nvSpPr>
        <p:spPr>
          <a:xfrm>
            <a:off x="7717766" y="5807814"/>
            <a:ext cx="3867844" cy="14337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27000" tIns="127000" rIns="127000" bIns="127000" anchor="ctr"/>
          <a:lstStyle>
            <a:lvl1pPr defTabSz="410751" eaLnBrk="1" hangingPunct="1">
              <a:defRPr sz="4400" b="1">
                <a:solidFill>
                  <a:srgbClr val="FFFFFF"/>
                </a:solidFill>
                <a:latin typeface="Arial"/>
                <a:ea typeface="+mn-ea"/>
                <a:cs typeface="Arial"/>
                <a:sym typeface="Gill Sans Light"/>
              </a:defRPr>
            </a:lvl1pPr>
            <a:lvl2pPr indent="160729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2pPr>
            <a:lvl3pPr indent="321457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3pPr>
            <a:lvl4pPr indent="482186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4pPr>
            <a:lvl5pPr indent="642915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5pPr>
            <a:lvl6pPr indent="803643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6pPr>
            <a:lvl7pPr indent="964372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7pPr>
            <a:lvl8pPr indent="1125101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8pPr>
            <a:lvl9pPr indent="1285829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algn="r">
              <a:defRPr sz="1800">
                <a:solidFill>
                  <a:srgbClr val="000000"/>
                </a:solidFill>
              </a:defRPr>
            </a:pPr>
            <a:r>
              <a:rPr lang="en-US" sz="1800" b="1">
                <a:solidFill>
                  <a:schemeClr val="tx1"/>
                </a:solidFill>
              </a:rPr>
              <a:t>All-Hands Spring 2020</a:t>
            </a:r>
          </a:p>
          <a:p>
            <a:pPr algn="r">
              <a:defRPr sz="1800">
                <a:solidFill>
                  <a:srgbClr val="000000"/>
                </a:solidFill>
              </a:defRPr>
            </a:pPr>
            <a:r>
              <a:rPr lang="en-US" sz="1400" b="1">
                <a:solidFill>
                  <a:srgbClr val="BDA4E6"/>
                </a:solidFill>
              </a:rPr>
              <a:t>January 21</a:t>
            </a:r>
            <a:r>
              <a:rPr lang="en-US" sz="1400" b="1" baseline="30000">
                <a:solidFill>
                  <a:srgbClr val="BDA4E6"/>
                </a:solidFill>
              </a:rPr>
              <a:t>st</a:t>
            </a:r>
            <a:r>
              <a:rPr lang="en-US" sz="1400" b="1">
                <a:solidFill>
                  <a:srgbClr val="BDA4E6"/>
                </a:solidFill>
              </a:rPr>
              <a:t>, 2020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A706DB5-958A-451B-A00B-B31AAC73DD40}"/>
              </a:ext>
            </a:extLst>
          </p:cNvPr>
          <p:cNvGrpSpPr/>
          <p:nvPr userDrawn="1"/>
        </p:nvGrpSpPr>
        <p:grpSpPr>
          <a:xfrm rot="16200000" flipV="1">
            <a:off x="9598774" y="-439022"/>
            <a:ext cx="918649" cy="1768081"/>
            <a:chOff x="10208215" y="409493"/>
            <a:chExt cx="644333" cy="752676"/>
          </a:xfrm>
        </p:grpSpPr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B9FC4AA5-0DAD-4094-9AB8-E181D9E1DB63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5375AC5D-BE51-4768-8DCF-1607B14FA6BA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6FD25F83-D058-4016-8B29-C48CF67B6282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D4396AA-49CE-47E4-B904-4A9F636A025A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7F2A933-698A-4AF4-9EA9-2C44A3B08EB7}"/>
              </a:ext>
            </a:extLst>
          </p:cNvPr>
          <p:cNvGrpSpPr/>
          <p:nvPr userDrawn="1"/>
        </p:nvGrpSpPr>
        <p:grpSpPr>
          <a:xfrm rot="16200000" flipV="1">
            <a:off x="8714730" y="-439012"/>
            <a:ext cx="918658" cy="1768081"/>
            <a:chOff x="10208215" y="409493"/>
            <a:chExt cx="644341" cy="752676"/>
          </a:xfrm>
        </p:grpSpPr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7C586271-D0F3-4667-8B90-CD907CBC57C0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460A2B0D-49E5-4137-B3DB-C56CBBB72426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5" name="Isosceles Triangle 34">
              <a:extLst>
                <a:ext uri="{FF2B5EF4-FFF2-40B4-BE49-F238E27FC236}">
                  <a16:creationId xmlns:a16="http://schemas.microsoft.com/office/drawing/2014/main" id="{545A3713-EAA2-40AA-84D5-46602BAE113B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19BCCF99-56FE-4E32-BE15-0DE627427515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B34BA4B-2097-4F50-B090-EFB10B9151EE}"/>
              </a:ext>
            </a:extLst>
          </p:cNvPr>
          <p:cNvGrpSpPr/>
          <p:nvPr userDrawn="1"/>
        </p:nvGrpSpPr>
        <p:grpSpPr>
          <a:xfrm rot="16200000" flipV="1">
            <a:off x="7848820" y="-445426"/>
            <a:ext cx="918649" cy="1768081"/>
            <a:chOff x="10208215" y="409493"/>
            <a:chExt cx="644333" cy="752676"/>
          </a:xfrm>
        </p:grpSpPr>
        <p:sp>
          <p:nvSpPr>
            <p:cNvPr id="38" name="Isosceles Triangle 37">
              <a:extLst>
                <a:ext uri="{FF2B5EF4-FFF2-40B4-BE49-F238E27FC236}">
                  <a16:creationId xmlns:a16="http://schemas.microsoft.com/office/drawing/2014/main" id="{A08233F7-D738-45E1-86BE-723DD44872D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9" name="Isosceles Triangle 38">
              <a:extLst>
                <a:ext uri="{FF2B5EF4-FFF2-40B4-BE49-F238E27FC236}">
                  <a16:creationId xmlns:a16="http://schemas.microsoft.com/office/drawing/2014/main" id="{EDCEED5E-208F-4062-997E-6E8831891809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0" name="Isosceles Triangle 39">
              <a:extLst>
                <a:ext uri="{FF2B5EF4-FFF2-40B4-BE49-F238E27FC236}">
                  <a16:creationId xmlns:a16="http://schemas.microsoft.com/office/drawing/2014/main" id="{B70D8917-ACB2-402F-BA84-79A47D4266A6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1" name="Isosceles Triangle 40">
              <a:extLst>
                <a:ext uri="{FF2B5EF4-FFF2-40B4-BE49-F238E27FC236}">
                  <a16:creationId xmlns:a16="http://schemas.microsoft.com/office/drawing/2014/main" id="{D5E6BDE4-4782-4048-8830-3CAFDB506AF8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65123C6-2A86-4650-8DE2-976ADD49A813}"/>
              </a:ext>
            </a:extLst>
          </p:cNvPr>
          <p:cNvGrpSpPr/>
          <p:nvPr userDrawn="1"/>
        </p:nvGrpSpPr>
        <p:grpSpPr>
          <a:xfrm rot="16200000" flipV="1">
            <a:off x="6964776" y="-445417"/>
            <a:ext cx="918658" cy="1768081"/>
            <a:chOff x="10208215" y="409493"/>
            <a:chExt cx="644341" cy="752676"/>
          </a:xfrm>
        </p:grpSpPr>
        <p:sp>
          <p:nvSpPr>
            <p:cNvPr id="43" name="Isosceles Triangle 42">
              <a:extLst>
                <a:ext uri="{FF2B5EF4-FFF2-40B4-BE49-F238E27FC236}">
                  <a16:creationId xmlns:a16="http://schemas.microsoft.com/office/drawing/2014/main" id="{F6E88AFB-6B21-452E-AE1A-11B6237C17B7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BDB67139-BE8D-4290-A401-85FA1766369C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5" name="Isosceles Triangle 44">
              <a:extLst>
                <a:ext uri="{FF2B5EF4-FFF2-40B4-BE49-F238E27FC236}">
                  <a16:creationId xmlns:a16="http://schemas.microsoft.com/office/drawing/2014/main" id="{A2A729C3-A409-42BC-A6F3-A6E151236132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6" name="Isosceles Triangle 45">
              <a:extLst>
                <a:ext uri="{FF2B5EF4-FFF2-40B4-BE49-F238E27FC236}">
                  <a16:creationId xmlns:a16="http://schemas.microsoft.com/office/drawing/2014/main" id="{D29462C8-D1C3-45D4-BAE5-63B138BC4BB0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CDA27570-F6C8-4B65-BE63-AF86B4ABC4B3}"/>
              </a:ext>
            </a:extLst>
          </p:cNvPr>
          <p:cNvGrpSpPr/>
          <p:nvPr userDrawn="1"/>
        </p:nvGrpSpPr>
        <p:grpSpPr>
          <a:xfrm rot="16200000" flipV="1">
            <a:off x="6102274" y="-445440"/>
            <a:ext cx="918649" cy="1768081"/>
            <a:chOff x="10208215" y="409493"/>
            <a:chExt cx="644333" cy="752676"/>
          </a:xfrm>
        </p:grpSpPr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A1ACB21F-93E7-4EC6-BD5C-EB6C41416E2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E13F6C5-F7ED-4C52-A098-31A7BBDB7AF5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0" name="Isosceles Triangle 49">
              <a:extLst>
                <a:ext uri="{FF2B5EF4-FFF2-40B4-BE49-F238E27FC236}">
                  <a16:creationId xmlns:a16="http://schemas.microsoft.com/office/drawing/2014/main" id="{B58E0AC3-9438-4200-81A8-A4C742992DB8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1" name="Isosceles Triangle 50">
              <a:extLst>
                <a:ext uri="{FF2B5EF4-FFF2-40B4-BE49-F238E27FC236}">
                  <a16:creationId xmlns:a16="http://schemas.microsoft.com/office/drawing/2014/main" id="{5A69F8B3-0F5B-45F6-AB47-5BA35DDCBACC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11900918-ED23-4AC5-B6A7-B8FBF31E383C}"/>
              </a:ext>
            </a:extLst>
          </p:cNvPr>
          <p:cNvGrpSpPr/>
          <p:nvPr userDrawn="1"/>
        </p:nvGrpSpPr>
        <p:grpSpPr>
          <a:xfrm rot="16200000" flipV="1">
            <a:off x="5218230" y="-445430"/>
            <a:ext cx="918658" cy="1768081"/>
            <a:chOff x="10208215" y="409493"/>
            <a:chExt cx="644341" cy="752676"/>
          </a:xfrm>
        </p:grpSpPr>
        <p:sp>
          <p:nvSpPr>
            <p:cNvPr id="53" name="Isosceles Triangle 52">
              <a:extLst>
                <a:ext uri="{FF2B5EF4-FFF2-40B4-BE49-F238E27FC236}">
                  <a16:creationId xmlns:a16="http://schemas.microsoft.com/office/drawing/2014/main" id="{C033270F-D683-4298-B7D4-E09120E4F6A2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4" name="Isosceles Triangle 53">
              <a:extLst>
                <a:ext uri="{FF2B5EF4-FFF2-40B4-BE49-F238E27FC236}">
                  <a16:creationId xmlns:a16="http://schemas.microsoft.com/office/drawing/2014/main" id="{4749A5D6-3607-423A-8F0B-83A2A560ABBB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5" name="Isosceles Triangle 54">
              <a:extLst>
                <a:ext uri="{FF2B5EF4-FFF2-40B4-BE49-F238E27FC236}">
                  <a16:creationId xmlns:a16="http://schemas.microsoft.com/office/drawing/2014/main" id="{23935803-8EB5-415B-8863-21C1B68CA529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6" name="Isosceles Triangle 55">
              <a:extLst>
                <a:ext uri="{FF2B5EF4-FFF2-40B4-BE49-F238E27FC236}">
                  <a16:creationId xmlns:a16="http://schemas.microsoft.com/office/drawing/2014/main" id="{2DD1FE69-CCB7-4CD9-9EC8-1F71091F896E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2ABD22A0-CBBD-437D-90AE-3C3185F0A83A}"/>
              </a:ext>
            </a:extLst>
          </p:cNvPr>
          <p:cNvGrpSpPr/>
          <p:nvPr userDrawn="1"/>
        </p:nvGrpSpPr>
        <p:grpSpPr>
          <a:xfrm rot="16200000" flipV="1">
            <a:off x="4334202" y="-445442"/>
            <a:ext cx="918649" cy="1768081"/>
            <a:chOff x="10208215" y="409493"/>
            <a:chExt cx="644333" cy="752676"/>
          </a:xfrm>
        </p:grpSpPr>
        <p:sp>
          <p:nvSpPr>
            <p:cNvPr id="68" name="Isosceles Triangle 67">
              <a:extLst>
                <a:ext uri="{FF2B5EF4-FFF2-40B4-BE49-F238E27FC236}">
                  <a16:creationId xmlns:a16="http://schemas.microsoft.com/office/drawing/2014/main" id="{05EC9E9E-AC37-459B-8105-C06C0D543E7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69" name="Isosceles Triangle 68">
              <a:extLst>
                <a:ext uri="{FF2B5EF4-FFF2-40B4-BE49-F238E27FC236}">
                  <a16:creationId xmlns:a16="http://schemas.microsoft.com/office/drawing/2014/main" id="{A1066AFE-4A23-438E-8840-CEF0BCA97953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0" name="Isosceles Triangle 69">
              <a:extLst>
                <a:ext uri="{FF2B5EF4-FFF2-40B4-BE49-F238E27FC236}">
                  <a16:creationId xmlns:a16="http://schemas.microsoft.com/office/drawing/2014/main" id="{FBEC449D-0295-4276-80F4-6E989215B473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1" name="Isosceles Triangle 70">
              <a:extLst>
                <a:ext uri="{FF2B5EF4-FFF2-40B4-BE49-F238E27FC236}">
                  <a16:creationId xmlns:a16="http://schemas.microsoft.com/office/drawing/2014/main" id="{F862ABB4-57D4-46E5-843F-5217CF2964EE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D6DDE311-7A9C-40E3-8352-396719D3B95A}"/>
              </a:ext>
            </a:extLst>
          </p:cNvPr>
          <p:cNvGrpSpPr/>
          <p:nvPr userDrawn="1"/>
        </p:nvGrpSpPr>
        <p:grpSpPr>
          <a:xfrm rot="16200000" flipV="1">
            <a:off x="3450158" y="-445431"/>
            <a:ext cx="918658" cy="1768081"/>
            <a:chOff x="10208215" y="409493"/>
            <a:chExt cx="644341" cy="752676"/>
          </a:xfrm>
        </p:grpSpPr>
        <p:sp>
          <p:nvSpPr>
            <p:cNvPr id="73" name="Isosceles Triangle 72">
              <a:extLst>
                <a:ext uri="{FF2B5EF4-FFF2-40B4-BE49-F238E27FC236}">
                  <a16:creationId xmlns:a16="http://schemas.microsoft.com/office/drawing/2014/main" id="{30301232-B630-408A-9A45-3D48D88F3886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4" name="Isosceles Triangle 73">
              <a:extLst>
                <a:ext uri="{FF2B5EF4-FFF2-40B4-BE49-F238E27FC236}">
                  <a16:creationId xmlns:a16="http://schemas.microsoft.com/office/drawing/2014/main" id="{77BF786C-D1DB-47F3-A0A8-B06BBC69880B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5" name="Isosceles Triangle 74">
              <a:extLst>
                <a:ext uri="{FF2B5EF4-FFF2-40B4-BE49-F238E27FC236}">
                  <a16:creationId xmlns:a16="http://schemas.microsoft.com/office/drawing/2014/main" id="{7FF89AEB-0336-4931-A6DF-F08A05CD7A25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CD921BB7-6040-40A8-B9A3-100A65CDB8B1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F3077248-779D-4A96-AA8F-4C675A2BAE35}"/>
              </a:ext>
            </a:extLst>
          </p:cNvPr>
          <p:cNvGrpSpPr/>
          <p:nvPr userDrawn="1"/>
        </p:nvGrpSpPr>
        <p:grpSpPr>
          <a:xfrm rot="16200000" flipV="1">
            <a:off x="2570996" y="-445467"/>
            <a:ext cx="918649" cy="1768081"/>
            <a:chOff x="10208215" y="409493"/>
            <a:chExt cx="644333" cy="752676"/>
          </a:xfrm>
        </p:grpSpPr>
        <p:sp>
          <p:nvSpPr>
            <p:cNvPr id="78" name="Isosceles Triangle 77">
              <a:extLst>
                <a:ext uri="{FF2B5EF4-FFF2-40B4-BE49-F238E27FC236}">
                  <a16:creationId xmlns:a16="http://schemas.microsoft.com/office/drawing/2014/main" id="{116E6E1C-0F30-4D6F-82EF-6FA1DE256241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id="{EAB739F2-7BB0-4F24-BF0D-5D92E6F52B38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id="{58A6A12B-B857-4AD5-A7F6-2DC11C7B5659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E2B8EFA8-7FCC-4788-BCA3-58B668E1148F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14D51E86-6E46-4541-9BAC-69E8B4538E2E}"/>
              </a:ext>
            </a:extLst>
          </p:cNvPr>
          <p:cNvGrpSpPr/>
          <p:nvPr userDrawn="1"/>
        </p:nvGrpSpPr>
        <p:grpSpPr>
          <a:xfrm rot="16200000" flipV="1">
            <a:off x="1686952" y="-445457"/>
            <a:ext cx="918658" cy="1768081"/>
            <a:chOff x="10208215" y="409493"/>
            <a:chExt cx="644341" cy="752676"/>
          </a:xfrm>
        </p:grpSpPr>
        <p:sp>
          <p:nvSpPr>
            <p:cNvPr id="83" name="Isosceles Triangle 82">
              <a:extLst>
                <a:ext uri="{FF2B5EF4-FFF2-40B4-BE49-F238E27FC236}">
                  <a16:creationId xmlns:a16="http://schemas.microsoft.com/office/drawing/2014/main" id="{337C7094-3FDD-429F-835A-76E90C8CE3D9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4" name="Isosceles Triangle 83">
              <a:extLst>
                <a:ext uri="{FF2B5EF4-FFF2-40B4-BE49-F238E27FC236}">
                  <a16:creationId xmlns:a16="http://schemas.microsoft.com/office/drawing/2014/main" id="{95F22837-A7FB-490F-96F2-03FAF6647F67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5" name="Isosceles Triangle 84">
              <a:extLst>
                <a:ext uri="{FF2B5EF4-FFF2-40B4-BE49-F238E27FC236}">
                  <a16:creationId xmlns:a16="http://schemas.microsoft.com/office/drawing/2014/main" id="{3A084D3B-27C1-4E71-A014-105256CBE15C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6" name="Isosceles Triangle 85">
              <a:extLst>
                <a:ext uri="{FF2B5EF4-FFF2-40B4-BE49-F238E27FC236}">
                  <a16:creationId xmlns:a16="http://schemas.microsoft.com/office/drawing/2014/main" id="{7C5C06DB-1909-43EC-9204-018D79176452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AC72D7FA-0FC4-4E4D-99C9-912B0D118EF3}"/>
              </a:ext>
            </a:extLst>
          </p:cNvPr>
          <p:cNvGrpSpPr/>
          <p:nvPr userDrawn="1"/>
        </p:nvGrpSpPr>
        <p:grpSpPr>
          <a:xfrm rot="16200000" flipV="1">
            <a:off x="811538" y="-439025"/>
            <a:ext cx="918649" cy="1768081"/>
            <a:chOff x="10208215" y="409493"/>
            <a:chExt cx="644333" cy="752676"/>
          </a:xfrm>
        </p:grpSpPr>
        <p:sp>
          <p:nvSpPr>
            <p:cNvPr id="88" name="Isosceles Triangle 87">
              <a:extLst>
                <a:ext uri="{FF2B5EF4-FFF2-40B4-BE49-F238E27FC236}">
                  <a16:creationId xmlns:a16="http://schemas.microsoft.com/office/drawing/2014/main" id="{FA360DCF-D8CC-416A-8E5F-EC50E9C74639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9" name="Isosceles Triangle 88">
              <a:extLst>
                <a:ext uri="{FF2B5EF4-FFF2-40B4-BE49-F238E27FC236}">
                  <a16:creationId xmlns:a16="http://schemas.microsoft.com/office/drawing/2014/main" id="{64429EA3-ADB9-499F-87AC-EDE1DDAEE4D3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0" name="Isosceles Triangle 89">
              <a:extLst>
                <a:ext uri="{FF2B5EF4-FFF2-40B4-BE49-F238E27FC236}">
                  <a16:creationId xmlns:a16="http://schemas.microsoft.com/office/drawing/2014/main" id="{1F817801-53C7-47AC-AA33-FB746D43D17D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1" name="Isosceles Triangle 90">
              <a:extLst>
                <a:ext uri="{FF2B5EF4-FFF2-40B4-BE49-F238E27FC236}">
                  <a16:creationId xmlns:a16="http://schemas.microsoft.com/office/drawing/2014/main" id="{C868F042-7E5B-40E5-9370-F97230F8A689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E35AC64F-AF01-4120-B7C8-F2C10679639F}"/>
              </a:ext>
            </a:extLst>
          </p:cNvPr>
          <p:cNvGrpSpPr/>
          <p:nvPr userDrawn="1"/>
        </p:nvGrpSpPr>
        <p:grpSpPr>
          <a:xfrm rot="16200000" flipV="1">
            <a:off x="-72505" y="-439015"/>
            <a:ext cx="918658" cy="1768081"/>
            <a:chOff x="10208215" y="409493"/>
            <a:chExt cx="644341" cy="752676"/>
          </a:xfrm>
        </p:grpSpPr>
        <p:sp>
          <p:nvSpPr>
            <p:cNvPr id="93" name="Isosceles Triangle 92">
              <a:extLst>
                <a:ext uri="{FF2B5EF4-FFF2-40B4-BE49-F238E27FC236}">
                  <a16:creationId xmlns:a16="http://schemas.microsoft.com/office/drawing/2014/main" id="{DFDDFEB8-5715-4C4C-A455-A4C0FE9452D5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6" name="Isosceles Triangle 95">
              <a:extLst>
                <a:ext uri="{FF2B5EF4-FFF2-40B4-BE49-F238E27FC236}">
                  <a16:creationId xmlns:a16="http://schemas.microsoft.com/office/drawing/2014/main" id="{C5A112C7-8104-4E78-8F4B-9B21D7DA7C79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7" name="Isosceles Triangle 96">
              <a:extLst>
                <a:ext uri="{FF2B5EF4-FFF2-40B4-BE49-F238E27FC236}">
                  <a16:creationId xmlns:a16="http://schemas.microsoft.com/office/drawing/2014/main" id="{65E9C00E-0508-4CB4-BE59-BA2B64722C07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8" name="Isosceles Triangle 97">
              <a:extLst>
                <a:ext uri="{FF2B5EF4-FFF2-40B4-BE49-F238E27FC236}">
                  <a16:creationId xmlns:a16="http://schemas.microsoft.com/office/drawing/2014/main" id="{C0792DD9-8B47-4EE0-A415-AFD29B0ED1A3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591A8C2C-48E7-4762-BEA7-DDCE2E1B4849}"/>
              </a:ext>
            </a:extLst>
          </p:cNvPr>
          <p:cNvGrpSpPr/>
          <p:nvPr userDrawn="1"/>
        </p:nvGrpSpPr>
        <p:grpSpPr>
          <a:xfrm rot="16200000" flipV="1">
            <a:off x="-941349" y="-439038"/>
            <a:ext cx="918649" cy="1768081"/>
            <a:chOff x="10208215" y="409493"/>
            <a:chExt cx="644333" cy="752676"/>
          </a:xfrm>
        </p:grpSpPr>
        <p:sp>
          <p:nvSpPr>
            <p:cNvPr id="100" name="Isosceles Triangle 99">
              <a:extLst>
                <a:ext uri="{FF2B5EF4-FFF2-40B4-BE49-F238E27FC236}">
                  <a16:creationId xmlns:a16="http://schemas.microsoft.com/office/drawing/2014/main" id="{221DB37C-C04E-4766-A227-2F1801B739E2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1" name="Isosceles Triangle 100">
              <a:extLst>
                <a:ext uri="{FF2B5EF4-FFF2-40B4-BE49-F238E27FC236}">
                  <a16:creationId xmlns:a16="http://schemas.microsoft.com/office/drawing/2014/main" id="{8D27102B-D75D-415B-9D9B-A599C6782508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2" name="Isosceles Triangle 101">
              <a:extLst>
                <a:ext uri="{FF2B5EF4-FFF2-40B4-BE49-F238E27FC236}">
                  <a16:creationId xmlns:a16="http://schemas.microsoft.com/office/drawing/2014/main" id="{B6BB37B2-15FA-4352-83B1-DB7A05533DF5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3" name="Isosceles Triangle 102">
              <a:extLst>
                <a:ext uri="{FF2B5EF4-FFF2-40B4-BE49-F238E27FC236}">
                  <a16:creationId xmlns:a16="http://schemas.microsoft.com/office/drawing/2014/main" id="{3CA67A55-CFE5-4B54-BF3B-716C01A55582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E82E92B1-BB65-4949-AAEE-459BE7C01710}"/>
              </a:ext>
            </a:extLst>
          </p:cNvPr>
          <p:cNvGrpSpPr/>
          <p:nvPr userDrawn="1"/>
        </p:nvGrpSpPr>
        <p:grpSpPr>
          <a:xfrm rot="16200000" flipV="1">
            <a:off x="-1825388" y="-439028"/>
            <a:ext cx="918658" cy="1768081"/>
            <a:chOff x="10208215" y="409493"/>
            <a:chExt cx="644341" cy="752676"/>
          </a:xfrm>
        </p:grpSpPr>
        <p:sp>
          <p:nvSpPr>
            <p:cNvPr id="105" name="Isosceles Triangle 104">
              <a:extLst>
                <a:ext uri="{FF2B5EF4-FFF2-40B4-BE49-F238E27FC236}">
                  <a16:creationId xmlns:a16="http://schemas.microsoft.com/office/drawing/2014/main" id="{D80964BA-645A-4E2A-ABE4-CF4E2E07549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6" name="Isosceles Triangle 105">
              <a:extLst>
                <a:ext uri="{FF2B5EF4-FFF2-40B4-BE49-F238E27FC236}">
                  <a16:creationId xmlns:a16="http://schemas.microsoft.com/office/drawing/2014/main" id="{3293C24B-FCF7-4BF1-B1DE-8513FBCAE7BE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7" name="Isosceles Triangle 106">
              <a:extLst>
                <a:ext uri="{FF2B5EF4-FFF2-40B4-BE49-F238E27FC236}">
                  <a16:creationId xmlns:a16="http://schemas.microsoft.com/office/drawing/2014/main" id="{D7A9A175-D52A-4A9D-9EE7-F54A027050F7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8" name="Isosceles Triangle 107">
              <a:extLst>
                <a:ext uri="{FF2B5EF4-FFF2-40B4-BE49-F238E27FC236}">
                  <a16:creationId xmlns:a16="http://schemas.microsoft.com/office/drawing/2014/main" id="{A1296B77-10AF-41C7-B018-43EB9ED2C4B3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sp>
        <p:nvSpPr>
          <p:cNvPr id="109" name="Shape 6">
            <a:extLst>
              <a:ext uri="{FF2B5EF4-FFF2-40B4-BE49-F238E27FC236}">
                <a16:creationId xmlns:a16="http://schemas.microsoft.com/office/drawing/2014/main" id="{112E3E8F-2179-45C8-84F1-3AF8667A86AE}"/>
              </a:ext>
            </a:extLst>
          </p:cNvPr>
          <p:cNvSpPr/>
          <p:nvPr userDrawn="1"/>
        </p:nvSpPr>
        <p:spPr>
          <a:xfrm>
            <a:off x="-1621986" y="-42937"/>
            <a:ext cx="1630363" cy="1001623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3432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7" r:id="rId2"/>
    <p:sldLayoutId id="2147483681" r:id="rId3"/>
    <p:sldLayoutId id="2147483678" r:id="rId4"/>
    <p:sldLayoutId id="2147483683" r:id="rId5"/>
    <p:sldLayoutId id="2147483684" r:id="rId6"/>
  </p:sldLayoutIdLst>
  <p:transition spd="med"/>
  <p:hf hdr="0" ftr="0" dt="0"/>
  <p:txStyles>
    <p:titleStyle>
      <a:lvl1pPr defTabSz="410730" eaLnBrk="1" hangingPunct="1">
        <a:defRPr sz="4400" b="1">
          <a:solidFill>
            <a:srgbClr val="FFFFFF"/>
          </a:solidFill>
          <a:latin typeface="Arial"/>
          <a:ea typeface="+mn-ea"/>
          <a:cs typeface="Arial"/>
          <a:sym typeface="Gill Sans Light"/>
        </a:defRPr>
      </a:lvl1pPr>
      <a:lvl2pPr indent="16072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2pPr>
      <a:lvl3pPr indent="32144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3pPr>
      <a:lvl4pPr indent="48216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4pPr>
      <a:lvl5pPr indent="64288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5pPr>
      <a:lvl6pPr indent="80360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6pPr>
      <a:lvl7pPr indent="964324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7pPr>
      <a:lvl8pPr indent="112504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8pPr>
      <a:lvl9pPr indent="128576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625024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800" b="1"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1pPr>
      <a:lvl2pPr marL="937538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400" b="1">
          <a:solidFill>
            <a:srgbClr val="191EA2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2pPr>
      <a:lvl3pPr marL="1250050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800" b="1">
          <a:solidFill>
            <a:srgbClr val="FF4B0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3pPr>
      <a:lvl4pPr marL="1562562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600" b="1">
          <a:solidFill>
            <a:srgbClr val="7030A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4pPr>
      <a:lvl5pPr marL="1875074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400" b="1">
          <a:solidFill>
            <a:srgbClr val="00B05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5pPr>
      <a:lvl6pPr marL="2125086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6pPr>
      <a:lvl7pPr marL="237509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7pPr>
      <a:lvl8pPr marL="262510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8pPr>
      <a:lvl9pPr marL="2875113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9pPr>
    </p:bodyStyle>
    <p:otherStyle>
      <a:lvl1pPr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16072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32144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48216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64288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80360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964324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12504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28576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ensor_processing_unit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 txBox="1">
            <a:spLocks/>
          </p:cNvSpPr>
          <p:nvPr/>
        </p:nvSpPr>
        <p:spPr>
          <a:xfrm>
            <a:off x="991895" y="3052407"/>
            <a:ext cx="10208209" cy="1239631"/>
          </a:xfrm>
          <a:prstGeom prst="rect">
            <a:avLst/>
          </a:prstGeom>
        </p:spPr>
        <p:txBody>
          <a:bodyPr/>
          <a:lstStyle>
            <a:lvl1pPr marL="625024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2800" b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1pPr>
            <a:lvl2pPr marL="937538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2400" b="1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2pPr>
            <a:lvl3pPr marL="1250050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800" b="1">
                <a:solidFill>
                  <a:srgbClr val="FF4B0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3pPr>
            <a:lvl4pPr marL="1562562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600" b="1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4pPr>
            <a:lvl5pPr marL="1875074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400" b="1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marL="223221" indent="0" algn="ctr">
              <a:buNone/>
            </a:pPr>
            <a:r>
              <a:rPr lang="en-US" u="sng" dirty="0"/>
              <a:t>How to Choose the Best Device for your Application</a:t>
            </a:r>
          </a:p>
          <a:p>
            <a:pPr marL="223221" indent="0" algn="ctr">
              <a:buNone/>
            </a:pPr>
            <a:endParaRPr lang="en-US" u="sng" dirty="0"/>
          </a:p>
        </p:txBody>
      </p:sp>
      <p:sp>
        <p:nvSpPr>
          <p:cNvPr id="3" name="Text Placeholder 3"/>
          <p:cNvSpPr txBox="1">
            <a:spLocks/>
          </p:cNvSpPr>
          <p:nvPr/>
        </p:nvSpPr>
        <p:spPr>
          <a:xfrm>
            <a:off x="2001642" y="4946872"/>
            <a:ext cx="8205788" cy="1831647"/>
          </a:xfrm>
          <a:prstGeom prst="rect">
            <a:avLst/>
          </a:prstGeom>
        </p:spPr>
        <p:txBody>
          <a:bodyPr/>
          <a:lstStyle>
            <a:lvl1pPr marL="625024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2800" b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1pPr>
            <a:lvl2pPr marL="937538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2400" b="1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2pPr>
            <a:lvl3pPr marL="1250050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800" b="1">
                <a:solidFill>
                  <a:srgbClr val="FF4B0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3pPr>
            <a:lvl4pPr marL="1562562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600" b="1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4pPr>
            <a:lvl5pPr marL="1875074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400" b="1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marL="223221" indent="0" algn="ctr">
              <a:spcBef>
                <a:spcPts val="0"/>
              </a:spcBef>
              <a:buNone/>
            </a:pPr>
            <a:r>
              <a:rPr lang="en-US" sz="2000" dirty="0"/>
              <a:t>Greg Stitt</a:t>
            </a:r>
          </a:p>
          <a:p>
            <a:pPr marL="223221" indent="0" algn="ctr">
              <a:spcBef>
                <a:spcPts val="0"/>
              </a:spcBef>
              <a:buNone/>
            </a:pPr>
            <a:r>
              <a:rPr lang="en-US" sz="2000" dirty="0"/>
              <a:t>Professor</a:t>
            </a:r>
          </a:p>
          <a:p>
            <a:pPr marL="223221" indent="0" algn="ctr">
              <a:spcBef>
                <a:spcPts val="0"/>
              </a:spcBef>
              <a:buNone/>
            </a:pPr>
            <a:r>
              <a:rPr lang="en-US" sz="2000" dirty="0"/>
              <a:t>Department of Electrical and Computer Engineering</a:t>
            </a:r>
            <a:endParaRPr lang="en-US" sz="2000" b="0" dirty="0"/>
          </a:p>
          <a:p>
            <a:pPr marL="223221" indent="0" algn="ctr">
              <a:spcBef>
                <a:spcPts val="0"/>
              </a:spcBef>
              <a:buNone/>
            </a:pPr>
            <a:r>
              <a:rPr lang="en-US" sz="2000" dirty="0"/>
              <a:t>University of Florida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64" y="6256539"/>
            <a:ext cx="2606040" cy="521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004506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16ADFA0-925E-40CC-020C-286984140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Another Example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14E1E35E-1521-0954-664D-5C623D78C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2150" y="1118384"/>
            <a:ext cx="8516938" cy="4684712"/>
          </a:xfrm>
        </p:spPr>
        <p:txBody>
          <a:bodyPr/>
          <a:lstStyle/>
          <a:p>
            <a:pPr eaLnBrk="1" hangingPunct="1"/>
            <a:r>
              <a:rPr lang="en-US" altLang="en-US" sz="2000"/>
              <a:t>FPGA</a:t>
            </a:r>
          </a:p>
          <a:p>
            <a:pPr lvl="1" eaLnBrk="1" hangingPunct="1"/>
            <a:r>
              <a:rPr lang="en-US" altLang="en-US" sz="1800"/>
              <a:t>Unit cost: 7, NRE cost: 300,000</a:t>
            </a:r>
          </a:p>
          <a:p>
            <a:pPr eaLnBrk="1" hangingPunct="1"/>
            <a:r>
              <a:rPr lang="en-US" altLang="en-US" sz="2000"/>
              <a:t>ASIC</a:t>
            </a:r>
          </a:p>
          <a:p>
            <a:pPr lvl="1" eaLnBrk="1" hangingPunct="1"/>
            <a:r>
              <a:rPr lang="en-US" altLang="en-US" sz="1800"/>
              <a:t>Unit cost: 4, NRE cost: 3,000,000</a:t>
            </a:r>
          </a:p>
          <a:p>
            <a:pPr eaLnBrk="1" hangingPunct="1"/>
            <a:r>
              <a:rPr lang="en-US" altLang="en-US" sz="2000"/>
              <a:t>Microprocessor (µP)</a:t>
            </a:r>
          </a:p>
          <a:p>
            <a:pPr lvl="1" eaLnBrk="1" hangingPunct="1"/>
            <a:r>
              <a:rPr lang="en-US" altLang="en-US" sz="1800"/>
              <a:t>Unit cost: 1, NRE cost: 100,000</a:t>
            </a:r>
            <a:endParaRPr lang="en-US" alt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05D7949-632A-B103-4644-7185DF382EE7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1856582" y="4676766"/>
            <a:ext cx="1898650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078D35E-DE2A-E41A-D7CE-23FB07446E0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805114" y="5625296"/>
            <a:ext cx="363537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86C6F4E-F5BB-7AF9-E71E-FC878F5B0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1514" y="5641171"/>
            <a:ext cx="1235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Volume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5D5E36-BA82-76C2-2A88-D869D70AD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3914" y="3644096"/>
            <a:ext cx="1844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Cost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D07C97-4162-FE1F-DB64-406257895272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805113" y="4868059"/>
            <a:ext cx="3783012" cy="227012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CE0BCFD-964B-32A7-B91F-51DD78F9A783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828926" y="3742521"/>
            <a:ext cx="1673225" cy="125095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2D307F66-18AB-4C3F-1E48-2C8B62394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1939" y="3410734"/>
            <a:ext cx="1844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FPGA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106C9FE-672F-C789-D442-986002D6E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1" y="4648985"/>
            <a:ext cx="6207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µP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FF195D3-846B-1526-A21A-50A472039ED0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813051" y="3686959"/>
            <a:ext cx="3852863" cy="766762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71C81339-8DFD-E662-D5F8-E51400E59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2375" y="3328185"/>
            <a:ext cx="1200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ASIC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049289F-295E-949A-10F8-FC94176F7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3451" y="3780622"/>
            <a:ext cx="31972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i="1"/>
              <a:t>Answer: µP cheapest solution at any volume – not uncommon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  <p:bldP spid="28" grpId="0"/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>
            <a:extLst>
              <a:ext uri="{FF2B5EF4-FFF2-40B4-BE49-F238E27FC236}">
                <a16:creationId xmlns:a16="http://schemas.microsoft.com/office/drawing/2014/main" id="{954CE663-D6D4-6C94-AA8C-50287AEE5F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369077"/>
            <a:ext cx="5410200" cy="1905000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A1A3CB38-FAD7-0352-EBF5-0FA97B6894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Other Economic Considerations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D263E5FE-BF6D-B5F0-F477-16645DB9F6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Time to market</a:t>
            </a:r>
          </a:p>
          <a:p>
            <a:pPr lvl="1" eaLnBrk="1" hangingPunct="1"/>
            <a:r>
              <a:rPr lang="en-US" altLang="en-US" dirty="0"/>
              <a:t>Huge effect on total revenue</a:t>
            </a:r>
          </a:p>
        </p:txBody>
      </p:sp>
      <p:sp>
        <p:nvSpPr>
          <p:cNvPr id="14341" name="Line 5">
            <a:extLst>
              <a:ext uri="{FF2B5EF4-FFF2-40B4-BE49-F238E27FC236}">
                <a16:creationId xmlns:a16="http://schemas.microsoft.com/office/drawing/2014/main" id="{59496D75-29DC-E424-2245-67F7DAE36731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5274077"/>
            <a:ext cx="5562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4CC1897-D105-707D-C6D1-56242C75E2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24200" y="3064277"/>
            <a:ext cx="0" cy="2209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Text Box 7">
            <a:extLst>
              <a:ext uri="{FF2B5EF4-FFF2-40B4-BE49-F238E27FC236}">
                <a16:creationId xmlns:a16="http://schemas.microsoft.com/office/drawing/2014/main" id="{CD5D4B6E-85EB-16BD-BE0F-A494DD0F4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5274078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Time</a:t>
            </a:r>
          </a:p>
        </p:txBody>
      </p:sp>
      <p:sp>
        <p:nvSpPr>
          <p:cNvPr id="14344" name="Text Box 8">
            <a:extLst>
              <a:ext uri="{FF2B5EF4-FFF2-40B4-BE49-F238E27FC236}">
                <a16:creationId xmlns:a16="http://schemas.microsoft.com/office/drawing/2014/main" id="{6AA3ED47-B8DC-0C86-21BF-B6A7E5A58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988078"/>
            <a:ext cx="152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Revenue</a:t>
            </a:r>
          </a:p>
        </p:txBody>
      </p:sp>
      <p:sp>
        <p:nvSpPr>
          <p:cNvPr id="14345" name="Line 9">
            <a:extLst>
              <a:ext uri="{FF2B5EF4-FFF2-40B4-BE49-F238E27FC236}">
                <a16:creationId xmlns:a16="http://schemas.microsoft.com/office/drawing/2014/main" id="{B2F3E080-F6ED-68D0-48A2-D294ACB9AD47}"/>
              </a:ext>
            </a:extLst>
          </p:cNvPr>
          <p:cNvSpPr>
            <a:spLocks noChangeShapeType="1"/>
          </p:cNvSpPr>
          <p:nvPr/>
        </p:nvSpPr>
        <p:spPr bwMode="auto">
          <a:xfrm>
            <a:off x="5803900" y="2927752"/>
            <a:ext cx="0" cy="40005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Line 10">
            <a:extLst>
              <a:ext uri="{FF2B5EF4-FFF2-40B4-BE49-F238E27FC236}">
                <a16:creationId xmlns:a16="http://schemas.microsoft.com/office/drawing/2014/main" id="{E4F00B46-1EDD-263C-4624-36874B1B38F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8975" y="2927752"/>
            <a:ext cx="0" cy="40005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Line 11">
            <a:extLst>
              <a:ext uri="{FF2B5EF4-FFF2-40B4-BE49-F238E27FC236}">
                <a16:creationId xmlns:a16="http://schemas.microsoft.com/office/drawing/2014/main" id="{3B001305-9110-BBA1-6B89-64F2A287F9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4213" y="3119840"/>
            <a:ext cx="25781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Line 12">
            <a:extLst>
              <a:ext uri="{FF2B5EF4-FFF2-40B4-BE49-F238E27FC236}">
                <a16:creationId xmlns:a16="http://schemas.microsoft.com/office/drawing/2014/main" id="{22B0E66B-F9BD-288D-6926-B5FA88EF5D50}"/>
              </a:ext>
            </a:extLst>
          </p:cNvPr>
          <p:cNvSpPr>
            <a:spLocks noChangeShapeType="1"/>
          </p:cNvSpPr>
          <p:nvPr/>
        </p:nvSpPr>
        <p:spPr bwMode="auto">
          <a:xfrm>
            <a:off x="8447088" y="2932515"/>
            <a:ext cx="0" cy="40005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Line 13">
            <a:extLst>
              <a:ext uri="{FF2B5EF4-FFF2-40B4-BE49-F238E27FC236}">
                <a16:creationId xmlns:a16="http://schemas.microsoft.com/office/drawing/2014/main" id="{A0831ACE-CF10-480F-D841-D82B8B5D6A5E}"/>
              </a:ext>
            </a:extLst>
          </p:cNvPr>
          <p:cNvSpPr>
            <a:spLocks noChangeShapeType="1"/>
          </p:cNvSpPr>
          <p:nvPr/>
        </p:nvSpPr>
        <p:spPr bwMode="auto">
          <a:xfrm>
            <a:off x="5872163" y="2932515"/>
            <a:ext cx="0" cy="40005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Line 14">
            <a:extLst>
              <a:ext uri="{FF2B5EF4-FFF2-40B4-BE49-F238E27FC236}">
                <a16:creationId xmlns:a16="http://schemas.microsoft.com/office/drawing/2014/main" id="{48147993-F132-4386-07CC-704655717E1B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3124602"/>
            <a:ext cx="25781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1" name="Text Box 15">
            <a:extLst>
              <a:ext uri="{FF2B5EF4-FFF2-40B4-BE49-F238E27FC236}">
                <a16:creationId xmlns:a16="http://schemas.microsoft.com/office/drawing/2014/main" id="{DC4CAA79-46E7-1C9D-29CB-589AFBECF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7488" y="2699153"/>
            <a:ext cx="1270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Growth</a:t>
            </a:r>
            <a:endParaRPr lang="en-US" altLang="en-US" sz="2400"/>
          </a:p>
        </p:txBody>
      </p:sp>
      <p:sp>
        <p:nvSpPr>
          <p:cNvPr id="14352" name="Text Box 16">
            <a:extLst>
              <a:ext uri="{FF2B5EF4-FFF2-40B4-BE49-F238E27FC236}">
                <a16:creationId xmlns:a16="http://schemas.microsoft.com/office/drawing/2014/main" id="{C0124BCE-B3A8-F4D2-13FC-BF52A6ED1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8763" y="2703915"/>
            <a:ext cx="1270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Decline</a:t>
            </a:r>
            <a:endParaRPr lang="en-US" altLang="en-US" sz="2400"/>
          </a:p>
        </p:txBody>
      </p:sp>
      <p:sp>
        <p:nvSpPr>
          <p:cNvPr id="86033" name="AutoShape 17">
            <a:extLst>
              <a:ext uri="{FF2B5EF4-FFF2-40B4-BE49-F238E27FC236}">
                <a16:creationId xmlns:a16="http://schemas.microsoft.com/office/drawing/2014/main" id="{99DB6F3F-7F46-24C7-D2B2-B1AE1DF27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6700" y="4469216"/>
            <a:ext cx="3168650" cy="7889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4354" name="Text Box 18">
            <a:extLst>
              <a:ext uri="{FF2B5EF4-FFF2-40B4-BE49-F238E27FC236}">
                <a16:creationId xmlns:a16="http://schemas.microsoft.com/office/drawing/2014/main" id="{DDCEF69A-2113-51F4-1309-F32DC1A837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6139" y="3716741"/>
            <a:ext cx="20097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i="1"/>
              <a:t>Total revenue = area of triangle</a:t>
            </a:r>
          </a:p>
        </p:txBody>
      </p:sp>
      <p:sp>
        <p:nvSpPr>
          <p:cNvPr id="86035" name="Line 19">
            <a:extLst>
              <a:ext uri="{FF2B5EF4-FFF2-40B4-BE49-F238E27FC236}">
                <a16:creationId xmlns:a16="http://schemas.microsoft.com/office/drawing/2014/main" id="{829AE4EF-0014-3272-C326-6D038FDD281F}"/>
              </a:ext>
            </a:extLst>
          </p:cNvPr>
          <p:cNvSpPr>
            <a:spLocks noChangeShapeType="1"/>
          </p:cNvSpPr>
          <p:nvPr/>
        </p:nvSpPr>
        <p:spPr bwMode="auto">
          <a:xfrm>
            <a:off x="3138488" y="5394728"/>
            <a:ext cx="0" cy="233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36" name="Line 20">
            <a:extLst>
              <a:ext uri="{FF2B5EF4-FFF2-40B4-BE49-F238E27FC236}">
                <a16:creationId xmlns:a16="http://schemas.microsoft.com/office/drawing/2014/main" id="{3FB984CE-7A3A-C40F-2964-60801C404CA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49875" y="5399490"/>
            <a:ext cx="0" cy="233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37" name="Line 21">
            <a:extLst>
              <a:ext uri="{FF2B5EF4-FFF2-40B4-BE49-F238E27FC236}">
                <a16:creationId xmlns:a16="http://schemas.microsoft.com/office/drawing/2014/main" id="{3EDB1EC1-EF07-536F-4A80-637B4FB6C1E6}"/>
              </a:ext>
            </a:extLst>
          </p:cNvPr>
          <p:cNvSpPr>
            <a:spLocks noChangeShapeType="1"/>
          </p:cNvSpPr>
          <p:nvPr/>
        </p:nvSpPr>
        <p:spPr bwMode="auto">
          <a:xfrm>
            <a:off x="3138488" y="5516965"/>
            <a:ext cx="2208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38" name="Text Box 22">
            <a:extLst>
              <a:ext uri="{FF2B5EF4-FFF2-40B4-BE49-F238E27FC236}">
                <a16:creationId xmlns:a16="http://schemas.microsoft.com/office/drawing/2014/main" id="{6E3F6545-BBB4-5227-3CE3-A0287E14A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3438" y="5531253"/>
            <a:ext cx="2749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/>
              <a:t>Time to market</a:t>
            </a:r>
          </a:p>
        </p:txBody>
      </p:sp>
      <p:sp>
        <p:nvSpPr>
          <p:cNvPr id="86039" name="Text Box 23">
            <a:extLst>
              <a:ext uri="{FF2B5EF4-FFF2-40B4-BE49-F238E27FC236}">
                <a16:creationId xmlns:a16="http://schemas.microsoft.com/office/drawing/2014/main" id="{9A7CD9B5-374B-38E1-D606-1BB8EA399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3250" y="5547128"/>
            <a:ext cx="4972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 i="1">
                <a:solidFill>
                  <a:schemeClr val="hlink"/>
                </a:solidFill>
              </a:rPr>
              <a:t>Delayed time to market = less revenue</a:t>
            </a:r>
          </a:p>
        </p:txBody>
      </p:sp>
      <p:sp>
        <p:nvSpPr>
          <p:cNvPr id="86040" name="Text Box 24">
            <a:extLst>
              <a:ext uri="{FF2B5EF4-FFF2-40B4-BE49-F238E27FC236}">
                <a16:creationId xmlns:a16="http://schemas.microsoft.com/office/drawing/2014/main" id="{024CB0B6-AF36-35DE-50FA-AF9442A47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8363" y="2051453"/>
            <a:ext cx="570012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 i="1" dirty="0">
                <a:solidFill>
                  <a:schemeClr val="hlink"/>
                </a:solidFill>
              </a:rPr>
              <a:t>FPGAs have faster time to market than ASIC (but still much slower than software)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6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6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6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6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6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6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6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33" grpId="0" animBg="1"/>
      <p:bldP spid="86038" grpId="0"/>
      <p:bldP spid="86039" grpId="0"/>
      <p:bldP spid="8604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CB7C589-35F2-92CD-4989-B565D1904A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Misc</a:t>
            </a:r>
            <a:r>
              <a:rPr lang="en-US" altLang="en-US" dirty="0"/>
              <a:t> Considerations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0524478D-D98D-5B2A-84EA-93C83F33AD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Will application have to change or adapt after deployment?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Can’t change ASIC (actual hardware)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Can change circuit implemented in FPGA (virtual hardware)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Uses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When standards change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e.g., codec changes after device fabricated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Allows addition of new features to existing devices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Allows bug and security fixes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Fault tolerance/recovery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“Partial reconfiguration” allows virtual device with arbitrary size - analogous to virtual memory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Without FPGA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Anything that may have to be reconfigured is implemented in software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Performance loss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2E28572-866C-4839-9A2B-E6AD6806F5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400" dirty="0"/>
              <a:t>Goals and constraints have huge impact on device choice</a:t>
            </a:r>
          </a:p>
          <a:p>
            <a:r>
              <a:rPr lang="en-US" sz="2400" dirty="0"/>
              <a:t>High-performance computing</a:t>
            </a:r>
          </a:p>
          <a:p>
            <a:pPr lvl="1"/>
            <a:r>
              <a:rPr lang="en-US" sz="2000" dirty="0"/>
              <a:t>Common goal: maximize performance given a power and cost constraint</a:t>
            </a:r>
          </a:p>
          <a:p>
            <a:pPr lvl="1"/>
            <a:r>
              <a:rPr lang="en-US" sz="2000" dirty="0"/>
              <a:t>GPU attractive if power constraints met</a:t>
            </a:r>
          </a:p>
          <a:p>
            <a:pPr lvl="1"/>
            <a:r>
              <a:rPr lang="en-US" sz="2000" dirty="0"/>
              <a:t>FPGA attractive if GPU consumes too much power, or if goal is to minimize energy costs</a:t>
            </a:r>
          </a:p>
          <a:p>
            <a:r>
              <a:rPr lang="en-US" sz="2400" dirty="0"/>
              <a:t>Embedded systems</a:t>
            </a:r>
          </a:p>
          <a:p>
            <a:pPr lvl="1"/>
            <a:r>
              <a:rPr lang="en-US" sz="2000" dirty="0"/>
              <a:t>Common goal: minimize power given a performance constraint</a:t>
            </a:r>
            <a:endParaRPr lang="en-US" sz="2400" dirty="0"/>
          </a:p>
          <a:p>
            <a:pPr lvl="1"/>
            <a:r>
              <a:rPr lang="en-US" sz="2000" dirty="0"/>
              <a:t>High-end GPU might violate power constraints, low-power GPU might be slower than FPGA</a:t>
            </a:r>
          </a:p>
          <a:p>
            <a:pPr lvl="1"/>
            <a:r>
              <a:rPr lang="en-US" sz="2000" dirty="0"/>
              <a:t>FPGA often attractive because of low energy and power</a:t>
            </a:r>
          </a:p>
          <a:p>
            <a:r>
              <a:rPr lang="en-US" sz="2400" dirty="0"/>
              <a:t>Data center</a:t>
            </a:r>
          </a:p>
          <a:p>
            <a:pPr lvl="1"/>
            <a:r>
              <a:rPr lang="en-US" sz="2000" dirty="0"/>
              <a:t>Common goal: meet throughput constraints while minimizing energy &amp; cooling costs</a:t>
            </a:r>
          </a:p>
          <a:p>
            <a:pPr lvl="1"/>
            <a:r>
              <a:rPr lang="en-US" sz="2000" dirty="0"/>
              <a:t>FPGA attractive even if GPU faster due to lower power, energy, cooling costs</a:t>
            </a:r>
          </a:p>
          <a:p>
            <a:pPr lvl="2"/>
            <a:r>
              <a:rPr lang="en-US" sz="1600" dirty="0"/>
              <a:t>Examples: Microsoft Catapult, Amazon EC2 F1</a:t>
            </a:r>
          </a:p>
          <a:p>
            <a:endParaRPr lang="en-US" sz="2000" dirty="0"/>
          </a:p>
          <a:p>
            <a:pPr lvl="2"/>
            <a:endParaRPr lang="en-US" sz="1600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83436C9-3698-4974-86AD-D74CB2708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6850" y="0"/>
            <a:ext cx="9774424" cy="866180"/>
          </a:xfrm>
        </p:spPr>
        <p:txBody>
          <a:bodyPr/>
          <a:lstStyle/>
          <a:p>
            <a:r>
              <a:rPr lang="en-US" dirty="0"/>
              <a:t>Optimization Goals and Constraints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429AFA-7C8F-4170-AEA5-77C3BB597F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>
              <a:defRPr/>
            </a:pPr>
            <a:fld id="{D3046D45-FC88-4EF3-BBF3-C3E9EDC4F79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02472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2E28572-866C-4839-9A2B-E6AD6806F5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Many characteristics can affect best choice of device</a:t>
            </a:r>
          </a:p>
          <a:p>
            <a:r>
              <a:rPr lang="en-US" dirty="0"/>
              <a:t>Common characteristics:</a:t>
            </a:r>
          </a:p>
          <a:p>
            <a:pPr lvl="1"/>
            <a:r>
              <a:rPr lang="en-US" dirty="0"/>
              <a:t>Parallelism (types and amounts) and dependencies</a:t>
            </a:r>
          </a:p>
          <a:p>
            <a:pPr lvl="1"/>
            <a:r>
              <a:rPr lang="en-US" dirty="0"/>
              <a:t>Arithmetic type (floating point, fixed point, integer, bitwise logic)</a:t>
            </a:r>
          </a:p>
          <a:p>
            <a:pPr lvl="1"/>
            <a:r>
              <a:rPr lang="en-US" dirty="0"/>
              <a:t>Branching</a:t>
            </a:r>
          </a:p>
          <a:p>
            <a:pPr lvl="1"/>
            <a:r>
              <a:rPr lang="en-US" dirty="0"/>
              <a:t>Memory requirements</a:t>
            </a:r>
          </a:p>
          <a:p>
            <a:pPr lvl="1"/>
            <a:r>
              <a:rPr lang="en-US" dirty="0"/>
              <a:t>Sensitivity to memory and I/O bandwidth</a:t>
            </a:r>
          </a:p>
          <a:p>
            <a:pPr lvl="1"/>
            <a:r>
              <a:rPr lang="en-US" dirty="0"/>
              <a:t>Data structures and memory access patterns</a:t>
            </a:r>
          </a:p>
          <a:p>
            <a:r>
              <a:rPr lang="en-US" dirty="0"/>
              <a:t>No known equation to automatically determine best device</a:t>
            </a:r>
          </a:p>
          <a:p>
            <a:r>
              <a:rPr lang="en-US" dirty="0"/>
              <a:t>Understanding these characteristics is first step in exploration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83436C9-3698-4974-86AD-D74CB2708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Characteristics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429AFA-7C8F-4170-AEA5-77C3BB597F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>
              <a:defRPr/>
            </a:pPr>
            <a:fld id="{D3046D45-FC88-4EF3-BBF3-C3E9EDC4F79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71571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2E28572-866C-4839-9A2B-E6AD6806F5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400" dirty="0"/>
              <a:t>Device architecture considerations</a:t>
            </a:r>
          </a:p>
          <a:p>
            <a:pPr lvl="1"/>
            <a:r>
              <a:rPr lang="en-US" sz="2000" dirty="0"/>
              <a:t>Peak computational throughput</a:t>
            </a:r>
          </a:p>
          <a:p>
            <a:pPr lvl="1"/>
            <a:r>
              <a:rPr lang="en-US" sz="2000" dirty="0"/>
              <a:t>GPU: number of cores, clock frequency, on-chip memory, etc.</a:t>
            </a:r>
          </a:p>
          <a:p>
            <a:pPr lvl="1"/>
            <a:r>
              <a:rPr lang="en-US" sz="2000" dirty="0"/>
              <a:t>FPGA: # of look-up tables (LUTs), DSPs, embedded RAM, clock frequency, etc.</a:t>
            </a:r>
            <a:endParaRPr lang="en-US" sz="1600" dirty="0"/>
          </a:p>
          <a:p>
            <a:r>
              <a:rPr lang="en-US" sz="2400" dirty="0"/>
              <a:t>Board architecture often just as important</a:t>
            </a:r>
            <a:endParaRPr lang="en-US" sz="2000" dirty="0"/>
          </a:p>
          <a:p>
            <a:r>
              <a:rPr lang="en-US" sz="2400" dirty="0"/>
              <a:t>Different boards provide different tradeoffs</a:t>
            </a:r>
          </a:p>
          <a:p>
            <a:pPr lvl="1"/>
            <a:r>
              <a:rPr lang="en-US" sz="2000" dirty="0"/>
              <a:t>PCIe accelerators</a:t>
            </a:r>
          </a:p>
          <a:p>
            <a:pPr lvl="2"/>
            <a:r>
              <a:rPr lang="en-US" sz="1600" dirty="0"/>
              <a:t>High peak computational throughput</a:t>
            </a:r>
          </a:p>
          <a:p>
            <a:pPr lvl="2"/>
            <a:r>
              <a:rPr lang="en-US" sz="1600" dirty="0"/>
              <a:t>But, data must be transferred from CPU into board/device memory</a:t>
            </a:r>
          </a:p>
          <a:p>
            <a:pPr lvl="2"/>
            <a:r>
              <a:rPr lang="en-US" sz="1600" dirty="0"/>
              <a:t>Different boards with same accelerator may provide different memory sizes and bandwidths</a:t>
            </a:r>
          </a:p>
          <a:p>
            <a:pPr lvl="1"/>
            <a:r>
              <a:rPr lang="en-US" sz="2000" dirty="0"/>
              <a:t>System-on-Chip (SoC)</a:t>
            </a:r>
          </a:p>
          <a:p>
            <a:pPr lvl="2"/>
            <a:r>
              <a:rPr lang="en-US" sz="1600" dirty="0"/>
              <a:t>Eliminates PCIe overhead, external memory bandwidth overhead</a:t>
            </a:r>
          </a:p>
          <a:p>
            <a:pPr lvl="2"/>
            <a:r>
              <a:rPr lang="en-US" sz="1600" dirty="0"/>
              <a:t>But, limited peak computation throughput</a:t>
            </a:r>
          </a:p>
          <a:p>
            <a:pPr lvl="1"/>
            <a:r>
              <a:rPr lang="en-US" sz="2000" dirty="0"/>
              <a:t>Custom boards</a:t>
            </a:r>
            <a:endParaRPr lang="en-US" sz="1600" dirty="0"/>
          </a:p>
          <a:p>
            <a:pPr lvl="2"/>
            <a:r>
              <a:rPr lang="en-US" sz="1600" dirty="0"/>
              <a:t>Example: FPGA on a network-interface card (e.g., Microsoft Catapult) for ultra-low latency network processing</a:t>
            </a:r>
          </a:p>
          <a:p>
            <a:pPr lvl="2"/>
            <a:endParaRPr lang="en-US" sz="1600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83436C9-3698-4974-86AD-D74CB2708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6850" y="0"/>
            <a:ext cx="9774424" cy="866180"/>
          </a:xfrm>
        </p:spPr>
        <p:txBody>
          <a:bodyPr/>
          <a:lstStyle/>
          <a:p>
            <a:r>
              <a:rPr lang="en-US" dirty="0"/>
              <a:t>Architecture Characteristics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429AFA-7C8F-4170-AEA5-77C3BB597F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>
              <a:defRPr/>
            </a:pPr>
            <a:fld id="{D3046D45-FC88-4EF3-BBF3-C3E9EDC4F79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015570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hart&#10;&#10;Description automatically generated">
            <a:extLst>
              <a:ext uri="{FF2B5EF4-FFF2-40B4-BE49-F238E27FC236}">
                <a16:creationId xmlns:a16="http://schemas.microsoft.com/office/drawing/2014/main" id="{72E37057-205C-48B2-B8E4-AF9067B14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5380" y="2656641"/>
            <a:ext cx="2705272" cy="2735669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2E28572-866C-4839-9A2B-E6AD6806F5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3"/>
            <a:ext cx="11657824" cy="2312987"/>
          </a:xfrm>
        </p:spPr>
        <p:txBody>
          <a:bodyPr/>
          <a:lstStyle/>
          <a:p>
            <a:r>
              <a:rPr lang="en-US" sz="2400" dirty="0"/>
              <a:t>Input can have significant effect on performance and/or energy</a:t>
            </a:r>
          </a:p>
          <a:p>
            <a:pPr lvl="1"/>
            <a:r>
              <a:rPr lang="en-US" sz="2000" dirty="0"/>
              <a:t>Small inputs might not use all GPU cores, or amortize PCIe overheads</a:t>
            </a:r>
          </a:p>
          <a:p>
            <a:pPr lvl="1"/>
            <a:r>
              <a:rPr lang="en-US" sz="2000" dirty="0"/>
              <a:t>Large inputs might not fit in on-board memory on one accelerator</a:t>
            </a:r>
          </a:p>
          <a:p>
            <a:pPr lvl="1"/>
            <a:endParaRPr lang="en-US" sz="2000" dirty="0"/>
          </a:p>
          <a:p>
            <a:r>
              <a:rPr lang="en-US" sz="2400" dirty="0"/>
              <a:t>Example convolution study*</a:t>
            </a:r>
          </a:p>
          <a:p>
            <a:pPr lvl="1"/>
            <a:r>
              <a:rPr lang="en-US" sz="2000" dirty="0"/>
              <a:t>Different devices:</a:t>
            </a:r>
          </a:p>
          <a:p>
            <a:pPr lvl="2"/>
            <a:r>
              <a:rPr lang="en-US" sz="1400" dirty="0"/>
              <a:t>GPU, FPGA, multi-core CPU</a:t>
            </a:r>
          </a:p>
          <a:p>
            <a:pPr lvl="1"/>
            <a:r>
              <a:rPr lang="en-US" sz="2000" dirty="0"/>
              <a:t>Different algorithms:</a:t>
            </a:r>
          </a:p>
          <a:p>
            <a:pPr lvl="2"/>
            <a:r>
              <a:rPr lang="en-US" sz="1400" dirty="0"/>
              <a:t>Time-domain convolution (</a:t>
            </a:r>
            <a:r>
              <a:rPr lang="en-US" sz="1400" i="1" dirty="0"/>
              <a:t>Time</a:t>
            </a:r>
            <a:r>
              <a:rPr lang="en-US" sz="1400" dirty="0"/>
              <a:t>)</a:t>
            </a:r>
          </a:p>
          <a:p>
            <a:pPr lvl="2"/>
            <a:r>
              <a:rPr lang="en-US" sz="1400" dirty="0"/>
              <a:t>Frequency-domain convolution (</a:t>
            </a:r>
            <a:r>
              <a:rPr lang="en-US" sz="1400" i="1" dirty="0"/>
              <a:t>FFT</a:t>
            </a:r>
            <a:r>
              <a:rPr lang="en-US" sz="1400" dirty="0"/>
              <a:t>)</a:t>
            </a:r>
          </a:p>
          <a:p>
            <a:pPr lvl="2"/>
            <a:endParaRPr lang="en-US" sz="1600" b="1" dirty="0"/>
          </a:p>
          <a:p>
            <a:pPr lvl="2"/>
            <a:endParaRPr lang="en-US" sz="1600" b="1" dirty="0"/>
          </a:p>
          <a:p>
            <a:pPr lvl="2"/>
            <a:endParaRPr lang="en-US" sz="1600" b="1" dirty="0"/>
          </a:p>
          <a:p>
            <a:r>
              <a:rPr lang="en-US" sz="2400" dirty="0"/>
              <a:t>Some apps have data-dependent performance</a:t>
            </a:r>
          </a:p>
          <a:p>
            <a:pPr lvl="1"/>
            <a:r>
              <a:rPr lang="en-US" sz="2000" dirty="0"/>
              <a:t>e.g., different amounts of thread divergence in GPU</a:t>
            </a:r>
          </a:p>
          <a:p>
            <a:pPr lvl="1"/>
            <a:endParaRPr lang="en-US" sz="2000" dirty="0"/>
          </a:p>
          <a:p>
            <a:pPr lvl="2"/>
            <a:endParaRPr lang="en-US" sz="1600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83436C9-3698-4974-86AD-D74CB2708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6850" y="0"/>
            <a:ext cx="9774424" cy="866180"/>
          </a:xfrm>
        </p:spPr>
        <p:txBody>
          <a:bodyPr/>
          <a:lstStyle/>
          <a:p>
            <a:r>
              <a:rPr lang="en-US" dirty="0"/>
              <a:t>Input Size and Characteristics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429AFA-7C8F-4170-AEA5-77C3BB597F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>
              <a:defRPr/>
            </a:pPr>
            <a:fld id="{D3046D45-FC88-4EF3-BBF3-C3E9EDC4F79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6" name="Picture 5" descr="Chart&#10;&#10;Description automatically generated">
            <a:extLst>
              <a:ext uri="{FF2B5EF4-FFF2-40B4-BE49-F238E27FC236}">
                <a16:creationId xmlns:a16="http://schemas.microsoft.com/office/drawing/2014/main" id="{875E7B45-563C-4957-BDD7-BBC292CA6A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2278" y="2717741"/>
            <a:ext cx="2638918" cy="264506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3030D71-D2AE-4733-A386-B82681B97B89}"/>
              </a:ext>
            </a:extLst>
          </p:cNvPr>
          <p:cNvSpPr txBox="1"/>
          <p:nvPr/>
        </p:nvSpPr>
        <p:spPr>
          <a:xfrm>
            <a:off x="4984047" y="2183160"/>
            <a:ext cx="2900676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rPr>
              <a:t>Fastest convolution </a:t>
            </a:r>
            <a:br>
              <a:rPr kumimoji="0" lang="en-US" sz="1600" b="1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rPr>
            </a:br>
            <a:r>
              <a:rPr kumimoji="0" lang="en-US" sz="1600" b="1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rPr>
              <a:t>accelerator and algorithm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E7B6FA-A221-430E-B76C-C5CBF1B37C6E}"/>
              </a:ext>
            </a:extLst>
          </p:cNvPr>
          <p:cNvSpPr txBox="1"/>
          <p:nvPr/>
        </p:nvSpPr>
        <p:spPr>
          <a:xfrm>
            <a:off x="8147576" y="2183160"/>
            <a:ext cx="2900676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rPr>
              <a:t>Lowest-energy convolution accelerator and algorithm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C069FD-4352-4AD9-8329-190DADFC6B32}"/>
              </a:ext>
            </a:extLst>
          </p:cNvPr>
          <p:cNvSpPr txBox="1"/>
          <p:nvPr/>
        </p:nvSpPr>
        <p:spPr>
          <a:xfrm>
            <a:off x="6867747" y="6186432"/>
            <a:ext cx="5191469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US" sz="10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*J.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Fowers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, G. Brown, J. </a:t>
            </a:r>
            <a:r>
              <a:rPr lang="en-US" sz="1000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Wernsing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, and </a:t>
            </a:r>
            <a:r>
              <a:rPr lang="en-US" sz="100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G. Stitt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, “A performance and energy comparison of convolution on GPUs, FPGAs, and multicore processors,” </a:t>
            </a:r>
            <a:r>
              <a:rPr lang="en-US" sz="1000" b="0" i="1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ACM Transactions on Architecture and Code Optimization (TACO) - Special Issue on High-Performance Embedded Architectures and Compilers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, vol. 9, pp. 25:1–25:21, January 2013.</a:t>
            </a:r>
          </a:p>
        </p:txBody>
      </p:sp>
    </p:spTree>
    <p:extLst>
      <p:ext uri="{BB962C8B-B14F-4D97-AF65-F5344CB8AC3E}">
        <p14:creationId xmlns:p14="http://schemas.microsoft.com/office/powerpoint/2010/main" val="2290351054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2E28572-866C-4839-9A2B-E6AD6806F5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000" dirty="0"/>
              <a:t>GPUs </a:t>
            </a:r>
            <a:r>
              <a:rPr lang="en-US" sz="2000" i="1" dirty="0"/>
              <a:t>usually </a:t>
            </a:r>
            <a:r>
              <a:rPr lang="en-US" sz="2000" dirty="0"/>
              <a:t>provide fastest performance when application:</a:t>
            </a:r>
          </a:p>
          <a:p>
            <a:pPr lvl="1"/>
            <a:r>
              <a:rPr lang="en-US" sz="1800" dirty="0"/>
              <a:t>Has large amounts of SIMT floating-point parallelism (loops with fine-grained, independent iterations)</a:t>
            </a:r>
          </a:p>
          <a:p>
            <a:pPr lvl="1"/>
            <a:r>
              <a:rPr lang="en-US" sz="1800" dirty="0"/>
              <a:t>Control flow does not diverge (i.e. all threads follow the same path through a function)</a:t>
            </a:r>
          </a:p>
          <a:p>
            <a:r>
              <a:rPr lang="en-US" sz="2000" dirty="0"/>
              <a:t>FPGAs </a:t>
            </a:r>
            <a:r>
              <a:rPr lang="en-US" sz="2000" i="1" dirty="0"/>
              <a:t>can</a:t>
            </a:r>
            <a:r>
              <a:rPr lang="en-US" sz="2000" dirty="0"/>
              <a:t> provide fastest performance when:</a:t>
            </a:r>
          </a:p>
          <a:p>
            <a:pPr lvl="1"/>
            <a:r>
              <a:rPr lang="en-US" sz="1800" dirty="0"/>
              <a:t>GPU can’t realize peak performance due to SIMT bottlenecks</a:t>
            </a:r>
          </a:p>
          <a:p>
            <a:pPr lvl="2"/>
            <a:r>
              <a:rPr lang="en-US" sz="1400" dirty="0"/>
              <a:t>Divergence, stalls, communication overhead, insufficient SIMT parallelism</a:t>
            </a:r>
          </a:p>
          <a:p>
            <a:pPr lvl="1"/>
            <a:r>
              <a:rPr lang="en-US" sz="1800" dirty="0"/>
              <a:t>Custom fixed-point precision or bit operations</a:t>
            </a:r>
          </a:p>
          <a:p>
            <a:r>
              <a:rPr lang="en-US" sz="2000" dirty="0"/>
              <a:t>FPGAs </a:t>
            </a:r>
            <a:r>
              <a:rPr lang="en-US" sz="2000" i="1" dirty="0"/>
              <a:t>usually </a:t>
            </a:r>
            <a:r>
              <a:rPr lang="en-US" sz="2000" dirty="0"/>
              <a:t>consume less power than GPU</a:t>
            </a:r>
          </a:p>
          <a:p>
            <a:pPr lvl="1"/>
            <a:r>
              <a:rPr lang="en-US" sz="1800" dirty="0"/>
              <a:t>10s of Watts vs. 100+ Watts</a:t>
            </a:r>
          </a:p>
          <a:p>
            <a:r>
              <a:rPr lang="en-US" sz="2000" dirty="0"/>
              <a:t>FPGAs </a:t>
            </a:r>
            <a:r>
              <a:rPr lang="en-US" sz="2000" i="1" dirty="0"/>
              <a:t>can </a:t>
            </a:r>
            <a:r>
              <a:rPr lang="en-US" sz="2000" dirty="0"/>
              <a:t>use less energy</a:t>
            </a:r>
          </a:p>
          <a:p>
            <a:pPr lvl="1"/>
            <a:r>
              <a:rPr lang="en-US" sz="1800" dirty="0"/>
              <a:t>Depends on performance difference</a:t>
            </a:r>
          </a:p>
          <a:p>
            <a:r>
              <a:rPr lang="en-US" sz="2000" dirty="0"/>
              <a:t>GPUs </a:t>
            </a:r>
            <a:r>
              <a:rPr lang="en-US" sz="2000" i="1" dirty="0"/>
              <a:t>usually </a:t>
            </a:r>
            <a:r>
              <a:rPr lang="en-US" sz="2000" dirty="0"/>
              <a:t>much easier to program compared to FPGA</a:t>
            </a:r>
          </a:p>
          <a:p>
            <a:pPr lvl="1"/>
            <a:r>
              <a:rPr lang="en-US" sz="1800" dirty="0"/>
              <a:t>Intel </a:t>
            </a:r>
            <a:r>
              <a:rPr lang="en-US" sz="1800" dirty="0" err="1"/>
              <a:t>OneAPI</a:t>
            </a:r>
            <a:r>
              <a:rPr lang="en-US" sz="1800" dirty="0"/>
              <a:t> and DPC++ trying to hide many of the programming differences</a:t>
            </a:r>
          </a:p>
          <a:p>
            <a:endParaRPr lang="en-US" sz="1800" dirty="0"/>
          </a:p>
          <a:p>
            <a:pPr lvl="2"/>
            <a:endParaRPr lang="en-US" sz="1400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83436C9-3698-4974-86AD-D74CB2708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GPU/FPGA Trends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644F10-D06D-411C-981D-5EC2EFE3EF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051121" y="6510169"/>
            <a:ext cx="89768" cy="194669"/>
          </a:xfrm>
        </p:spPr>
        <p:txBody>
          <a:bodyPr/>
          <a:lstStyle/>
          <a:p>
            <a:pPr>
              <a:defRPr/>
            </a:pPr>
            <a:fld id="{D3046D45-FC88-4EF3-BBF3-C3E9EDC4F79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914450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50D097A-9168-BCB0-7F41-EE80B44982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to choose a device?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EB04E0B-05EE-CCAE-4AFA-687357A211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dirty="0"/>
              <a:t>Bare minimum approach:</a:t>
            </a:r>
          </a:p>
          <a:p>
            <a:pPr marL="609600" indent="-609600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dirty="0"/>
              <a:t>Determine architectures that meet all constraints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dirty="0"/>
              <a:t>Not trivial, requires performance analysis/estimation - important problem</a:t>
            </a:r>
          </a:p>
          <a:p>
            <a:pPr marL="1371600" lvl="2" indent="-457200">
              <a:lnSpc>
                <a:spcPct val="90000"/>
              </a:lnSpc>
            </a:pPr>
            <a:r>
              <a:rPr lang="en-US" altLang="en-US" sz="2000" dirty="0"/>
              <a:t>Will study later in semester</a:t>
            </a:r>
          </a:p>
          <a:p>
            <a:pPr marL="609600" indent="-609600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dirty="0"/>
              <a:t>Estimate volume of application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dirty="0"/>
              <a:t>Require understanding of market </a:t>
            </a:r>
          </a:p>
          <a:p>
            <a:pPr marL="609600" indent="-609600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dirty="0"/>
              <a:t>Determine cheapest solution</a:t>
            </a:r>
          </a:p>
          <a:p>
            <a:pPr marL="609600" indent="-609600">
              <a:lnSpc>
                <a:spcPct val="90000"/>
              </a:lnSpc>
            </a:pPr>
            <a:endParaRPr lang="en-US" altLang="en-US" dirty="0"/>
          </a:p>
          <a:p>
            <a:pPr marL="609600" indent="-609600">
              <a:lnSpc>
                <a:spcPct val="90000"/>
              </a:lnSpc>
            </a:pPr>
            <a:r>
              <a:rPr lang="en-US" altLang="en-US" dirty="0"/>
              <a:t>The best device for an application is typically the cheapest one that meets all design constraints</a:t>
            </a:r>
          </a:p>
          <a:p>
            <a:pPr marL="609600" indent="-609600">
              <a:lnSpc>
                <a:spcPct val="90000"/>
              </a:lnSpc>
            </a:pPr>
            <a:endParaRPr lang="en-US" altLang="en-US" dirty="0"/>
          </a:p>
          <a:p>
            <a:pPr marL="609600" indent="-609600">
              <a:lnSpc>
                <a:spcPct val="90000"/>
              </a:lnSpc>
            </a:pPr>
            <a:endParaRPr lang="en-US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50D097A-9168-BCB0-7F41-EE80B44982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to choose a device?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EB04E0B-05EE-CCAE-4AFA-687357A211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dirty="0"/>
              <a:t>More complicated approach:</a:t>
            </a:r>
          </a:p>
          <a:p>
            <a:pPr marL="609600" indent="-609600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dirty="0"/>
              <a:t>Determine devices that meet all constraints</a:t>
            </a:r>
          </a:p>
          <a:p>
            <a:pPr marL="609600" indent="-609600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dirty="0"/>
              <a:t>Analyze Pareto-optimal tradeoffs of those devices</a:t>
            </a:r>
          </a:p>
          <a:p>
            <a:pPr marL="1238250" lvl="2" indent="-609600">
              <a:lnSpc>
                <a:spcPct val="90000"/>
              </a:lnSpc>
            </a:pPr>
            <a:r>
              <a:rPr lang="en-US" altLang="en-US" sz="2400" dirty="0"/>
              <a:t>Includes cost and optimization goals</a:t>
            </a:r>
          </a:p>
          <a:p>
            <a:pPr marL="609600" indent="-609600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dirty="0"/>
              <a:t>Choose solution that is most attractive for application and use case</a:t>
            </a:r>
          </a:p>
          <a:p>
            <a:pPr marL="609600" indent="-609600">
              <a:lnSpc>
                <a:spcPct val="90000"/>
              </a:lnSpc>
            </a:pPr>
            <a:endParaRPr lang="en-US" altLang="en-US" dirty="0"/>
          </a:p>
          <a:p>
            <a:pPr marL="609600" indent="-609600">
              <a:lnSpc>
                <a:spcPct val="90000"/>
              </a:lnSpc>
            </a:pPr>
            <a:endParaRPr lang="en-US" altLang="en-US" dirty="0"/>
          </a:p>
          <a:p>
            <a:pPr marL="609600" indent="-609600">
              <a:lnSpc>
                <a:spcPct val="9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4696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8F157C5-80E3-A371-1DE0-329B9403D9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Introduction</a:t>
            </a:r>
          </a:p>
        </p:txBody>
      </p:sp>
      <p:sp>
        <p:nvSpPr>
          <p:cNvPr id="4099" name="Text Box 4">
            <a:extLst>
              <a:ext uri="{FF2B5EF4-FFF2-40B4-BE49-F238E27FC236}">
                <a16:creationId xmlns:a16="http://schemas.microsoft.com/office/drawing/2014/main" id="{8C4B1EF9-4115-7919-0D6F-300B01DFA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973261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Microprocessor</a:t>
            </a:r>
          </a:p>
        </p:txBody>
      </p:sp>
      <p:sp>
        <p:nvSpPr>
          <p:cNvPr id="4100" name="Text Box 5">
            <a:extLst>
              <a:ext uri="{FF2B5EF4-FFF2-40B4-BE49-F238E27FC236}">
                <a16:creationId xmlns:a16="http://schemas.microsoft.com/office/drawing/2014/main" id="{F2220687-0C79-4576-1B74-C50BCA196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3973261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ASIC</a:t>
            </a:r>
          </a:p>
        </p:txBody>
      </p:sp>
      <p:sp>
        <p:nvSpPr>
          <p:cNvPr id="4101" name="Text Box 6">
            <a:extLst>
              <a:ext uri="{FF2B5EF4-FFF2-40B4-BE49-F238E27FC236}">
                <a16:creationId xmlns:a16="http://schemas.microsoft.com/office/drawing/2014/main" id="{9F3D6FB8-07D7-A071-8748-E36D71538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3442" y="3964861"/>
            <a:ext cx="19871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dirty="0"/>
              <a:t>FPGA/GPU</a:t>
            </a:r>
          </a:p>
        </p:txBody>
      </p:sp>
      <p:sp>
        <p:nvSpPr>
          <p:cNvPr id="4102" name="Line 7">
            <a:extLst>
              <a:ext uri="{FF2B5EF4-FFF2-40B4-BE49-F238E27FC236}">
                <a16:creationId xmlns:a16="http://schemas.microsoft.com/office/drawing/2014/main" id="{3943D1C6-D2E3-FF43-3F25-24D99C8E2FC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4582861"/>
            <a:ext cx="800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Text Box 8">
            <a:extLst>
              <a:ext uri="{FF2B5EF4-FFF2-40B4-BE49-F238E27FC236}">
                <a16:creationId xmlns:a16="http://schemas.microsoft.com/office/drawing/2014/main" id="{B2923A77-BEA2-C81C-6A2B-C982F99999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659061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i="1"/>
              <a:t>Performance</a:t>
            </a:r>
          </a:p>
        </p:txBody>
      </p:sp>
      <p:sp>
        <p:nvSpPr>
          <p:cNvPr id="8200" name="Text Box 9">
            <a:extLst>
              <a:ext uri="{FF2B5EF4-FFF2-40B4-BE49-F238E27FC236}">
                <a16:creationId xmlns:a16="http://schemas.microsoft.com/office/drawing/2014/main" id="{8B185E8E-4CD5-1685-0201-CAD58326E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5113" y="5370262"/>
            <a:ext cx="6934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dirty="0"/>
              <a:t>Why not use an ASIC for everything?</a:t>
            </a:r>
          </a:p>
        </p:txBody>
      </p:sp>
      <p:sp>
        <p:nvSpPr>
          <p:cNvPr id="4105" name="Text Box 10">
            <a:extLst>
              <a:ext uri="{FF2B5EF4-FFF2-40B4-BE49-F238E27FC236}">
                <a16:creationId xmlns:a16="http://schemas.microsoft.com/office/drawing/2014/main" id="{613D2B65-3F4D-CEEB-3670-19D6B929A1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9063" y="3292223"/>
            <a:ext cx="396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Implementation Possibilities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AF28C0CE-3BDD-B248-ADE5-87C365D1CDED}"/>
              </a:ext>
            </a:extLst>
          </p:cNvPr>
          <p:cNvSpPr txBox="1">
            <a:spLocks noChangeArrowheads="1"/>
          </p:cNvSpPr>
          <p:nvPr/>
        </p:nvSpPr>
        <p:spPr>
          <a:xfrm>
            <a:off x="267088" y="1086022"/>
            <a:ext cx="11657824" cy="5078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marL="457200" indent="-401803" defTabSz="410730" eaLnBrk="1" hangingPunct="1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  <a:defRPr sz="2800" b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1pPr>
            <a:lvl2pPr marL="742950" indent="-280988" defTabSz="410730" eaLnBrk="1" hangingPunct="1">
              <a:spcBef>
                <a:spcPts val="300"/>
              </a:spcBef>
              <a:buSzPct val="50000"/>
              <a:buFont typeface="Wingdings" panose="05000000000000000000" pitchFamily="2" charset="2"/>
              <a:buChar char="q"/>
              <a:defRPr sz="2400" b="0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2pPr>
            <a:lvl3pPr marL="1085850" indent="-282575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800" b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3pPr>
            <a:lvl4pPr marL="1427163" indent="-266700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600" b="0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4pPr>
            <a:lvl5pPr marL="1657350" indent="-230188" defTabSz="410730" eaLnBrk="1" hangingPunct="1">
              <a:spcBef>
                <a:spcPts val="300"/>
              </a:spcBef>
              <a:buSzPct val="100000"/>
              <a:buFont typeface="Wingdings" panose="05000000000000000000" pitchFamily="2" charset="2"/>
              <a:buChar char="§"/>
              <a:defRPr sz="1400" b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r>
              <a:rPr lang="en-US" sz="2000" dirty="0"/>
              <a:t>How do you identify the best technology for an application?</a:t>
            </a:r>
          </a:p>
          <a:p>
            <a:r>
              <a:rPr lang="en-US" sz="2000" dirty="0"/>
              <a:t>FPGAs and reconfigurable hardware enable design of digital circuits without fabricating a device</a:t>
            </a:r>
          </a:p>
          <a:p>
            <a:pPr lvl="1"/>
            <a:r>
              <a:rPr lang="en-US" sz="1600" dirty="0"/>
              <a:t>Can be used anytime a digital circuit is needed</a:t>
            </a:r>
          </a:p>
          <a:p>
            <a:pPr lvl="1"/>
            <a:r>
              <a:rPr lang="en-US" sz="1600" dirty="0"/>
              <a:t>e.g., ASIC prototyping, ASIC replacement</a:t>
            </a:r>
          </a:p>
          <a:p>
            <a:r>
              <a:rPr lang="en-US" sz="2000" dirty="0"/>
              <a:t>When should FPGAs (or any device) be used instead of other technologies?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CD0C136-DC06-5000-FB1D-4C142CEEE8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Where are FPGAs used?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D3B6554-10F8-98A5-DCC3-E15BC0B4CB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000" dirty="0"/>
              <a:t>ASIC prototyping (first main market for FPGAs)</a:t>
            </a:r>
          </a:p>
          <a:p>
            <a:pPr lvl="1" eaLnBrk="1" hangingPunct="1"/>
            <a:r>
              <a:rPr lang="en-US" altLang="en-US" sz="1800" dirty="0"/>
              <a:t>Validate ASIC on many FPGAs before fabricating</a:t>
            </a:r>
          </a:p>
          <a:p>
            <a:r>
              <a:rPr lang="en-US" altLang="en-US" sz="2000" dirty="0"/>
              <a:t>ASIC replacement</a:t>
            </a:r>
          </a:p>
          <a:p>
            <a:pPr lvl="1"/>
            <a:r>
              <a:rPr lang="en-US" altLang="en-US" sz="1800" dirty="0"/>
              <a:t>If ASIC is prototyped in FPGA, and FPGA has attractive tradeoffs, just deploy the FPGA</a:t>
            </a:r>
          </a:p>
          <a:p>
            <a:pPr eaLnBrk="1" hangingPunct="1"/>
            <a:r>
              <a:rPr lang="en-US" altLang="en-US" sz="2000" dirty="0"/>
              <a:t>IoT, embedded systems, cyber-physical systems</a:t>
            </a:r>
          </a:p>
          <a:p>
            <a:pPr lvl="1" eaLnBrk="1" hangingPunct="1"/>
            <a:r>
              <a:rPr lang="en-US" altLang="en-US" sz="1800" dirty="0"/>
              <a:t>e.g., networking, signal-processing, automotive, </a:t>
            </a:r>
          </a:p>
          <a:p>
            <a:pPr lvl="1" eaLnBrk="1" hangingPunct="1"/>
            <a:r>
              <a:rPr lang="en-US" altLang="en-US" sz="1800" dirty="0"/>
              <a:t>Advantages</a:t>
            </a:r>
          </a:p>
          <a:p>
            <a:pPr lvl="2" eaLnBrk="1" hangingPunct="1"/>
            <a:r>
              <a:rPr lang="en-US" altLang="en-US" sz="1600" dirty="0"/>
              <a:t>FPGAs achieve performance close to ASIC, sometimes at much lower cost (ASIC replacement)</a:t>
            </a:r>
          </a:p>
          <a:p>
            <a:pPr lvl="3" eaLnBrk="1" hangingPunct="1"/>
            <a:r>
              <a:rPr lang="en-US" altLang="en-US" sz="1400" dirty="0"/>
              <a:t>High-volume systems still use ASICs (e.g. cell phones)</a:t>
            </a:r>
          </a:p>
          <a:p>
            <a:pPr lvl="4" eaLnBrk="1" hangingPunct="1"/>
            <a:r>
              <a:rPr lang="en-US" altLang="en-US" dirty="0"/>
              <a:t>But, ASICs becoming less common due to increasing costs</a:t>
            </a:r>
          </a:p>
          <a:p>
            <a:pPr lvl="2" eaLnBrk="1" hangingPunct="1"/>
            <a:r>
              <a:rPr lang="en-US" altLang="en-US" sz="1600" dirty="0"/>
              <a:t>Reconfigurable!</a:t>
            </a:r>
          </a:p>
          <a:p>
            <a:pPr lvl="3" eaLnBrk="1" hangingPunct="1"/>
            <a:r>
              <a:rPr lang="en-US" altLang="en-US" sz="1400" dirty="0"/>
              <a:t>If standards change, architecture is not fixed</a:t>
            </a:r>
          </a:p>
          <a:p>
            <a:pPr lvl="3" eaLnBrk="1" hangingPunct="1"/>
            <a:r>
              <a:rPr lang="en-US" altLang="en-US" sz="1400" dirty="0"/>
              <a:t>Can add new features (or fix bugs) after production</a:t>
            </a:r>
          </a:p>
          <a:p>
            <a:r>
              <a:rPr lang="en-US" altLang="en-US" sz="2000" dirty="0"/>
              <a:t>Domains requiring low-latency acceleration</a:t>
            </a:r>
          </a:p>
          <a:p>
            <a:pPr lvl="1"/>
            <a:r>
              <a:rPr lang="en-US" altLang="en-US" sz="1800" dirty="0"/>
              <a:t>Usually on </a:t>
            </a:r>
            <a:r>
              <a:rPr lang="en-US" altLang="en-US" sz="1800" dirty="0" err="1"/>
              <a:t>SmartNICs</a:t>
            </a:r>
            <a:r>
              <a:rPr lang="en-US" altLang="en-US" sz="1800" dirty="0"/>
              <a:t> (FPGA on network card)</a:t>
            </a:r>
          </a:p>
          <a:p>
            <a:pPr lvl="1"/>
            <a:r>
              <a:rPr lang="en-US" altLang="en-US" sz="1800" dirty="0"/>
              <a:t>e.g., high-frequency trading, web searches, real-time systems</a:t>
            </a:r>
          </a:p>
          <a:p>
            <a:pPr lvl="1" eaLnBrk="1" hangingPunct="1"/>
            <a:endParaRPr lang="en-US" altLang="en-US" sz="1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62F037A7-5FEF-0209-E8E5-CD3C51D562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Where are FPGAs used?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6C17D59A-59B2-7E12-DCB8-082CEF9F69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8681" y="1241425"/>
            <a:ext cx="10203166" cy="437515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Data centers, cloud computing (most recent trend)</a:t>
            </a:r>
          </a:p>
          <a:p>
            <a:pPr lvl="1"/>
            <a:r>
              <a:rPr lang="en-US" altLang="en-US" sz="2000" dirty="0"/>
              <a:t>Intel </a:t>
            </a:r>
            <a:r>
              <a:rPr lang="en-US" altLang="en-US" sz="2000" dirty="0" err="1"/>
              <a:t>Xeon+FPGA</a:t>
            </a:r>
            <a:r>
              <a:rPr lang="en-US" altLang="en-US" sz="2000" dirty="0"/>
              <a:t> processor</a:t>
            </a:r>
          </a:p>
          <a:p>
            <a:pPr lvl="1"/>
            <a:r>
              <a:rPr lang="en-US" altLang="en-US" sz="2000" dirty="0"/>
              <a:t>IBM Power9</a:t>
            </a:r>
          </a:p>
          <a:p>
            <a:pPr lvl="1" eaLnBrk="1" hangingPunct="1"/>
            <a:r>
              <a:rPr lang="en-US" altLang="en-US" sz="2000" dirty="0"/>
              <a:t>Microsoft Catapult</a:t>
            </a:r>
          </a:p>
          <a:p>
            <a:pPr lvl="2" eaLnBrk="1" hangingPunct="1"/>
            <a:r>
              <a:rPr lang="en-US" altLang="en-US" sz="1600" dirty="0"/>
              <a:t>Originally used FPGA to accelerate Bing searches</a:t>
            </a:r>
          </a:p>
          <a:p>
            <a:pPr lvl="2" eaLnBrk="1" hangingPunct="1"/>
            <a:r>
              <a:rPr lang="en-US" altLang="en-US" sz="1600" dirty="0"/>
              <a:t>Used for a variety of machine-learning applications</a:t>
            </a:r>
          </a:p>
          <a:p>
            <a:pPr lvl="2" eaLnBrk="1" hangingPunct="1"/>
            <a:r>
              <a:rPr lang="en-US" altLang="en-US" sz="1600" dirty="0"/>
              <a:t>https://www.microsoft.com/en-us/research/project/project-catapult/</a:t>
            </a:r>
          </a:p>
          <a:p>
            <a:pPr lvl="1" eaLnBrk="1" hangingPunct="1"/>
            <a:r>
              <a:rPr lang="en-US" altLang="en-US" sz="2000" dirty="0"/>
              <a:t>Amazon F1</a:t>
            </a:r>
          </a:p>
          <a:p>
            <a:pPr lvl="2" eaLnBrk="1" hangingPunct="1"/>
            <a:r>
              <a:rPr lang="en-US" altLang="en-US" sz="1600" dirty="0"/>
              <a:t>FPGAs integrates into EC2 compute cloud</a:t>
            </a:r>
          </a:p>
          <a:p>
            <a:pPr lvl="2" eaLnBrk="1" hangingPunct="1"/>
            <a:r>
              <a:rPr lang="en-US" altLang="en-US" sz="1600" dirty="0"/>
              <a:t>https://aws.amazon.com/ec2/instance-types/f1/</a:t>
            </a:r>
          </a:p>
          <a:p>
            <a:pPr lvl="1" eaLnBrk="1" hangingPunct="1"/>
            <a:r>
              <a:rPr lang="en-US" altLang="en-US" sz="2000" dirty="0"/>
              <a:t>Baidu</a:t>
            </a:r>
            <a:endParaRPr lang="en-US" altLang="en-US" sz="1800" dirty="0"/>
          </a:p>
          <a:p>
            <a:pPr lvl="2" eaLnBrk="1" hangingPunct="1"/>
            <a:r>
              <a:rPr lang="en-US" altLang="en-US" sz="1600" dirty="0"/>
              <a:t>Uses FPGAs for machine learning</a:t>
            </a:r>
          </a:p>
          <a:p>
            <a:pPr eaLnBrk="1" hangingPunct="1"/>
            <a:r>
              <a:rPr lang="en-US" altLang="en-US" sz="2000" dirty="0"/>
              <a:t>Advantages:</a:t>
            </a:r>
          </a:p>
          <a:p>
            <a:pPr lvl="1" eaLnBrk="1" hangingPunct="1"/>
            <a:r>
              <a:rPr lang="en-US" altLang="en-US" sz="2000" dirty="0"/>
              <a:t>Low power, ASIC rarely feasible, microprocessor too slow</a:t>
            </a:r>
          </a:p>
          <a:p>
            <a:pPr lvl="1" eaLnBrk="1" hangingPunct="1"/>
            <a:endParaRPr lang="en-US" altLang="en-US" sz="1800" dirty="0"/>
          </a:p>
          <a:p>
            <a:pPr lvl="1" eaLnBrk="1" hangingPunct="1"/>
            <a:endParaRPr lang="en-US" altLang="en-US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>
            <a:extLst>
              <a:ext uri="{FF2B5EF4-FFF2-40B4-BE49-F238E27FC236}">
                <a16:creationId xmlns:a16="http://schemas.microsoft.com/office/drawing/2014/main" id="{6F5AA5AA-D198-4F70-9124-A58D7D9666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Where are FPGAs used?</a:t>
            </a:r>
          </a:p>
        </p:txBody>
      </p:sp>
      <p:sp>
        <p:nvSpPr>
          <p:cNvPr id="18435" name="Rectangle 1027">
            <a:extLst>
              <a:ext uri="{FF2B5EF4-FFF2-40B4-BE49-F238E27FC236}">
                <a16:creationId xmlns:a16="http://schemas.microsoft.com/office/drawing/2014/main" id="{FA48A7B7-C30D-3BE4-88B3-6BE4344DE2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/>
              <a:t>High-performance embedded computing (HPEC)</a:t>
            </a:r>
          </a:p>
          <a:p>
            <a:pPr lvl="1" eaLnBrk="1" hangingPunct="1"/>
            <a:r>
              <a:rPr lang="en-US" altLang="en-US" sz="2000" dirty="0"/>
              <a:t>High-performance/super computing with special needs (low power, low size/weight, etc.)</a:t>
            </a:r>
          </a:p>
          <a:p>
            <a:pPr lvl="2" eaLnBrk="1" hangingPunct="1"/>
            <a:r>
              <a:rPr lang="en-US" altLang="en-US" dirty="0"/>
              <a:t>Satellite image processing</a:t>
            </a:r>
          </a:p>
          <a:p>
            <a:pPr lvl="2" eaLnBrk="1" hangingPunct="1"/>
            <a:r>
              <a:rPr lang="en-US" altLang="en-US" dirty="0"/>
              <a:t>Defense applications</a:t>
            </a:r>
          </a:p>
          <a:p>
            <a:pPr lvl="1" eaLnBrk="1" hangingPunct="1"/>
            <a:r>
              <a:rPr lang="en-US" altLang="en-US" sz="2000" dirty="0"/>
              <a:t>FPGA advantages</a:t>
            </a:r>
          </a:p>
          <a:p>
            <a:pPr lvl="2" eaLnBrk="1" hangingPunct="1"/>
            <a:r>
              <a:rPr lang="en-US" altLang="en-US" dirty="0"/>
              <a:t>Much smaller and lower power than a supercomputer</a:t>
            </a:r>
          </a:p>
          <a:p>
            <a:pPr lvl="2" eaLnBrk="1" hangingPunct="1"/>
            <a:r>
              <a:rPr lang="en-US" altLang="en-US" dirty="0"/>
              <a:t>Provide fault tolerance mechanisms</a:t>
            </a:r>
          </a:p>
          <a:p>
            <a:pPr lvl="2" eaLnBrk="1" hangingPunct="1"/>
            <a:endParaRPr lang="en-US" altLang="en-US" dirty="0"/>
          </a:p>
        </p:txBody>
      </p:sp>
      <p:pic>
        <p:nvPicPr>
          <p:cNvPr id="18436" name="Picture 1028" descr="satellite">
            <a:extLst>
              <a:ext uri="{FF2B5EF4-FFF2-40B4-BE49-F238E27FC236}">
                <a16:creationId xmlns:a16="http://schemas.microsoft.com/office/drawing/2014/main" id="{A0E97B60-0B25-7E4A-1501-0979245660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60" r="43201" b="17473"/>
          <a:stretch>
            <a:fillRect/>
          </a:stretch>
        </p:blipFill>
        <p:spPr bwMode="auto">
          <a:xfrm>
            <a:off x="3505201" y="4074849"/>
            <a:ext cx="1439863" cy="17526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7" name="Picture 1029" descr="alsm">
            <a:extLst>
              <a:ext uri="{FF2B5EF4-FFF2-40B4-BE49-F238E27FC236}">
                <a16:creationId xmlns:a16="http://schemas.microsoft.com/office/drawing/2014/main" id="{26BD0C83-0AF4-77A3-9591-72CC81ACCC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365"/>
          <a:stretch>
            <a:fillRect/>
          </a:stretch>
        </p:blipFill>
        <p:spPr bwMode="auto">
          <a:xfrm>
            <a:off x="6400801" y="4151049"/>
            <a:ext cx="13684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66EDA71-CC69-F2A8-6C44-81DF56E56B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Where are FPGAs used?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944D163-85D8-5AEA-09EF-30E5050E51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58781" y="1021672"/>
            <a:ext cx="10615859" cy="437515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Energy efficient high-performance computing (HPC)</a:t>
            </a:r>
          </a:p>
          <a:p>
            <a:pPr lvl="1" eaLnBrk="1" hangingPunct="1"/>
            <a:r>
              <a:rPr lang="en-US" altLang="en-US" sz="2000" dirty="0"/>
              <a:t>Mid 2000s: first appearance of high-end processors with FPGA accelerator boards</a:t>
            </a:r>
          </a:p>
          <a:p>
            <a:pPr lvl="2" eaLnBrk="1" hangingPunct="1"/>
            <a:r>
              <a:rPr lang="en-US" altLang="en-US" dirty="0"/>
              <a:t>Cray, SGI, DRC, </a:t>
            </a:r>
            <a:r>
              <a:rPr lang="en-US" altLang="en-US" dirty="0" err="1"/>
              <a:t>GiDEL</a:t>
            </a:r>
            <a:r>
              <a:rPr lang="en-US" altLang="en-US" dirty="0"/>
              <a:t>, </a:t>
            </a:r>
            <a:r>
              <a:rPr lang="en-US" altLang="en-US" dirty="0" err="1"/>
              <a:t>Nallatech</a:t>
            </a:r>
            <a:r>
              <a:rPr lang="en-US" altLang="en-US" dirty="0"/>
              <a:t>, </a:t>
            </a:r>
            <a:r>
              <a:rPr lang="en-US" altLang="en-US" dirty="0" err="1"/>
              <a:t>XtremeData</a:t>
            </a:r>
            <a:endParaRPr lang="en-US" altLang="en-US" dirty="0"/>
          </a:p>
          <a:p>
            <a:pPr lvl="3" eaLnBrk="1" hangingPunct="1"/>
            <a:r>
              <a:rPr lang="en-US" altLang="en-US" dirty="0"/>
              <a:t>Combine high-performance microprocessors with FPGA accelerators</a:t>
            </a:r>
          </a:p>
          <a:p>
            <a:pPr lvl="2" eaLnBrk="1" hangingPunct="1"/>
            <a:r>
              <a:rPr lang="en-US" altLang="en-US" dirty="0"/>
              <a:t>Novo-G</a:t>
            </a:r>
          </a:p>
          <a:p>
            <a:pPr lvl="3" eaLnBrk="1" hangingPunct="1"/>
            <a:r>
              <a:rPr lang="en-US" altLang="en-US" dirty="0"/>
              <a:t>192 Altera Stratix III FPGAs integrated with 24 quad-core microprocessors</a:t>
            </a:r>
          </a:p>
          <a:p>
            <a:pPr lvl="1" eaLnBrk="1" hangingPunct="1"/>
            <a:r>
              <a:rPr lang="en-US" altLang="en-US" sz="2000" dirty="0"/>
              <a:t>~2016: shared-memory “coherent” systems</a:t>
            </a:r>
          </a:p>
          <a:p>
            <a:pPr lvl="2" eaLnBrk="1" hangingPunct="1"/>
            <a:r>
              <a:rPr lang="en-US" altLang="en-US" dirty="0"/>
              <a:t>Intel </a:t>
            </a:r>
            <a:r>
              <a:rPr lang="en-US" altLang="en-US" dirty="0" err="1"/>
              <a:t>Xeon+FPGA</a:t>
            </a:r>
            <a:r>
              <a:rPr lang="en-US" altLang="en-US" dirty="0"/>
              <a:t> processor</a:t>
            </a:r>
          </a:p>
          <a:p>
            <a:pPr lvl="2" eaLnBrk="1" hangingPunct="1"/>
            <a:r>
              <a:rPr lang="en-US" altLang="en-US" dirty="0"/>
              <a:t>IBM Power9</a:t>
            </a:r>
          </a:p>
          <a:p>
            <a:pPr eaLnBrk="1" hangingPunct="1"/>
            <a:r>
              <a:rPr lang="en-US" altLang="en-US" sz="2400" dirty="0"/>
              <a:t>FPGA advantages</a:t>
            </a:r>
          </a:p>
          <a:p>
            <a:pPr lvl="1" eaLnBrk="1" hangingPunct="1"/>
            <a:r>
              <a:rPr lang="en-US" altLang="en-US" sz="2000" dirty="0"/>
              <a:t>HPC used for many scientific apps</a:t>
            </a:r>
          </a:p>
          <a:p>
            <a:pPr lvl="2" eaLnBrk="1" hangingPunct="1"/>
            <a:r>
              <a:rPr lang="en-US" altLang="en-US" dirty="0"/>
              <a:t>Low volume, ASIC rarely feasible, microprocessor too slow</a:t>
            </a:r>
          </a:p>
          <a:p>
            <a:pPr lvl="1" eaLnBrk="1" hangingPunct="1"/>
            <a:r>
              <a:rPr lang="en-US" altLang="en-US" sz="2000" dirty="0"/>
              <a:t>Lower power consumption</a:t>
            </a:r>
          </a:p>
          <a:p>
            <a:pPr lvl="2" eaLnBrk="1" hangingPunct="1"/>
            <a:r>
              <a:rPr lang="en-US" altLang="en-US" dirty="0"/>
              <a:t>Increasingly important</a:t>
            </a:r>
          </a:p>
          <a:p>
            <a:pPr lvl="2" eaLnBrk="1" hangingPunct="1"/>
            <a:r>
              <a:rPr lang="en-US" altLang="en-US" dirty="0"/>
              <a:t>Cooling and energy costs are dominant factor in total cost of ownership</a:t>
            </a:r>
          </a:p>
          <a:p>
            <a:pPr lvl="1" eaLnBrk="1" hangingPunct="1"/>
            <a:endParaRPr lang="en-US" altLang="en-US" sz="2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DFD57A4C-00AB-473F-C02C-3357BC0E49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Where are FPGAs </a:t>
            </a:r>
            <a:r>
              <a:rPr lang="en-US" altLang="en-US" b="1" i="1"/>
              <a:t>not</a:t>
            </a:r>
            <a:r>
              <a:rPr lang="en-US" altLang="en-US"/>
              <a:t> used?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DF95EFB7-6FBE-A5C5-6701-3FE1E253F7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General-purpose computing (most applications)</a:t>
            </a:r>
            <a:endParaRPr lang="en-US" altLang="en-US" sz="20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Problems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FPGAs can be very fast, but not for all applications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Generally requires parallel algorithms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Common coding constructs are not appropriate for hardware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Subject of tremendous amount of past and ongoing research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High-volume applications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Cell phones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Machine learning (FPGAs are a competitor, but ASICs increasingly common)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Google’s Tensor Processing Unit (TPU)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400" dirty="0">
                <a:hlinkClick r:id="rId3"/>
              </a:rPr>
              <a:t>https://en.wikipedia.org/wiki/Tensor_processing_unit</a:t>
            </a:r>
            <a:endParaRPr lang="en-US" altLang="en-US" sz="1400" dirty="0"/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FPGA vs GPU competition has no clear winner yet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400" dirty="0"/>
              <a:t>GPUs are usually faster, but consume more power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400" dirty="0"/>
              <a:t>FPGAs are usually slower and harder to program, but use much less power and can adapt to exotic new models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Gaming, 3D graphics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 err="1"/>
              <a:t>nVidia’s</a:t>
            </a:r>
            <a:r>
              <a:rPr lang="en-US" altLang="en-US" dirty="0"/>
              <a:t> GPUs are specialized ASICs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1702EFB3-92CD-2FDD-17CA-9326340894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Limitations of FPGAs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22580721-B5BE-6529-5B6B-95C7B608EE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97150" y="1216982"/>
            <a:ext cx="10546671" cy="46847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Peak throughput far below high-end GPUs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For any application that maps well onto GPU, FPGA will be at least an order of magnitude slower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Programming FPGAs considerably more difficult than software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FPGA productivity at least 10x worse than software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Generally requires low-level digital-design expertise to perform well</a:t>
            </a: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Device costs can be prohibitive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Largest FPGAs cost ~$10k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Symptom of productivity limitations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/>
              <a:t>Making FPGAs more usable would lower unit costs via economy of scale</a:t>
            </a:r>
          </a:p>
          <a:p>
            <a:pPr>
              <a:lnSpc>
                <a:spcPct val="90000"/>
              </a:lnSpc>
            </a:pPr>
            <a:endParaRPr lang="en-US" altLang="en-US" sz="3000" dirty="0"/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028467D-34C6-2B68-9FF1-DB147ACF3A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Moore’s Law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AB27A50-BE36-33EA-731C-1C560D7479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000" dirty="0"/>
              <a:t>Moore's Law is the empirical observation made in 1965 that the number of transistors on an integrated circuit doubles every ~2 years [Wikipedia]</a:t>
            </a:r>
          </a:p>
          <a:p>
            <a:pPr eaLnBrk="1" hangingPunct="1"/>
            <a:endParaRPr lang="en-US" altLang="en-US" sz="2000" dirty="0"/>
          </a:p>
        </p:txBody>
      </p:sp>
      <p:sp>
        <p:nvSpPr>
          <p:cNvPr id="55300" name="Rectangle 4">
            <a:extLst>
              <a:ext uri="{FF2B5EF4-FFF2-40B4-BE49-F238E27FC236}">
                <a16:creationId xmlns:a16="http://schemas.microsoft.com/office/drawing/2014/main" id="{C5E41B0D-5528-92E4-A893-C02CDFA9B88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21223" y="2142478"/>
            <a:ext cx="3733800" cy="3487738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2" name="Text Box 6">
            <a:extLst>
              <a:ext uri="{FF2B5EF4-FFF2-40B4-BE49-F238E27FC236}">
                <a16:creationId xmlns:a16="http://schemas.microsoft.com/office/drawing/2014/main" id="{A2AF0CDC-4373-E591-A54B-6C8FE9890766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254623" y="2447278"/>
            <a:ext cx="30480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1993: 1 million transistors</a:t>
            </a:r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DBADC163-098A-1CBE-4CA1-352780CF4A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07023" y="2523479"/>
            <a:ext cx="127000" cy="1174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32617574-9DF8-A623-57EF-609CF81AAEB1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168898" y="3691878"/>
            <a:ext cx="3048000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2007:  &gt; 1 billion transistors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nimBg="1"/>
      <p:bldP spid="9222" grpId="0"/>
      <p:bldP spid="9223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94822BD-FA98-8BF6-3774-C12AC86F9A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Moore’s Law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D7FE853-D7ED-33FF-F132-A611C21A6B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000"/>
              <a:t>Moore's Law is the empirical observation made in 1965 that the number of transistors on an integrated circuit doubles every ~2 years [Wikipedia]</a:t>
            </a:r>
          </a:p>
          <a:p>
            <a:pPr eaLnBrk="1" hangingPunct="1"/>
            <a:endParaRPr lang="en-US" altLang="en-US" sz="2000"/>
          </a:p>
        </p:txBody>
      </p:sp>
      <p:sp>
        <p:nvSpPr>
          <p:cNvPr id="55300" name="Rectangle 4">
            <a:extLst>
              <a:ext uri="{FF2B5EF4-FFF2-40B4-BE49-F238E27FC236}">
                <a16:creationId xmlns:a16="http://schemas.microsoft.com/office/drawing/2014/main" id="{36DE64BD-7B7B-B5EC-E407-EAA1EE08D9E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95600" y="2243279"/>
            <a:ext cx="3733800" cy="34877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55301" name="Text Box 5">
            <a:extLst>
              <a:ext uri="{FF2B5EF4-FFF2-40B4-BE49-F238E27FC236}">
                <a16:creationId xmlns:a16="http://schemas.microsoft.com/office/drawing/2014/main" id="{68843D2D-D9E7-858A-277E-68E968800E00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343275" y="3792679"/>
            <a:ext cx="3048000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2017:  &gt; 20 billion transistors</a:t>
            </a:r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6D0DB075-1A93-C57C-CA30-F67A72DAA34F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429000" y="2548079"/>
            <a:ext cx="30480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2007: &gt; 1 billion transistors</a:t>
            </a:r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65DDA577-3DD1-3CAD-E1A9-B90C7D41F9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36888" y="2370279"/>
            <a:ext cx="754062" cy="6985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5304" name="Rectangle 8">
            <a:extLst>
              <a:ext uri="{FF2B5EF4-FFF2-40B4-BE49-F238E27FC236}">
                <a16:creationId xmlns:a16="http://schemas.microsoft.com/office/drawing/2014/main" id="{198942A7-DDFD-7FEC-B606-08161397F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068780"/>
            <a:ext cx="2895600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Becoming extremely difficult to design this - ASICs are expensive!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$10s of millions</a:t>
            </a:r>
          </a:p>
        </p:txBody>
      </p:sp>
      <p:sp>
        <p:nvSpPr>
          <p:cNvPr id="55305" name="Line 9">
            <a:extLst>
              <a:ext uri="{FF2B5EF4-FFF2-40B4-BE49-F238E27FC236}">
                <a16:creationId xmlns:a16="http://schemas.microsoft.com/office/drawing/2014/main" id="{581EAE7F-7E77-D650-3CFF-298DF4E24C20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2243279"/>
            <a:ext cx="838200" cy="1143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6" name="Line 10">
            <a:extLst>
              <a:ext uri="{FF2B5EF4-FFF2-40B4-BE49-F238E27FC236}">
                <a16:creationId xmlns:a16="http://schemas.microsoft.com/office/drawing/2014/main" id="{B376B269-815D-245A-AFCE-8C193BA7A3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05600" y="4376879"/>
            <a:ext cx="762000" cy="13716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Rectangle 7">
            <a:extLst>
              <a:ext uri="{FF2B5EF4-FFF2-40B4-BE49-F238E27FC236}">
                <a16:creationId xmlns:a16="http://schemas.microsoft.com/office/drawing/2014/main" id="{D3BCB6DA-0224-580A-441B-5899A3861F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84513" y="2417904"/>
            <a:ext cx="49212" cy="444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156" name="TextBox 1">
            <a:extLst>
              <a:ext uri="{FF2B5EF4-FFF2-40B4-BE49-F238E27FC236}">
                <a16:creationId xmlns:a16="http://schemas.microsoft.com/office/drawing/2014/main" id="{F6E4EE5B-96D1-36D8-3537-39B7F7F3E7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4938" y="6248400"/>
            <a:ext cx="73834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/>
              <a:t>https://www.eetimes.com/author.asp?section_id=36&amp;doc_id=1266014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nimBg="1"/>
      <p:bldP spid="55301" grpId="0"/>
      <p:bldP spid="5530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E356D88-C3B1-04D5-60A2-4E97D27FCF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Moore’s Law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648EFD0-C050-A1EB-E4B6-50B6CF9509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0214" y="1114150"/>
            <a:ext cx="7830104" cy="4684713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Solution: Make billions of transistors into a reconfigurable device - fabricate 1 big chip and use it for many things</a:t>
            </a:r>
          </a:p>
          <a:p>
            <a:pPr lvl="1" eaLnBrk="1" hangingPunct="1"/>
            <a:r>
              <a:rPr lang="en-US" altLang="en-US" sz="1800" dirty="0"/>
              <a:t>Area overhead: circuit in FPGA can require 20x more transistors</a:t>
            </a:r>
          </a:p>
          <a:p>
            <a:pPr lvl="2" eaLnBrk="1" hangingPunct="1"/>
            <a:r>
              <a:rPr lang="en-US" altLang="en-US" sz="1600" dirty="0"/>
              <a:t>But, that’s still equivalent to a 1 billion transistor ASIC</a:t>
            </a:r>
          </a:p>
          <a:p>
            <a:pPr lvl="3" eaLnBrk="1" hangingPunct="1"/>
            <a:r>
              <a:rPr lang="en-US" altLang="en-US" sz="1400" dirty="0"/>
              <a:t>Six-core Core i7 (</a:t>
            </a:r>
            <a:r>
              <a:rPr lang="en-US" altLang="en-US" sz="1400" dirty="0" err="1"/>
              <a:t>Gulftown</a:t>
            </a:r>
            <a:r>
              <a:rPr lang="en-US" altLang="en-US" sz="1400" dirty="0"/>
              <a:t>) 2010:  ~1.2 billion transistors</a:t>
            </a:r>
          </a:p>
          <a:p>
            <a:pPr lvl="1" eaLnBrk="1" hangingPunct="1"/>
            <a:endParaRPr lang="en-US" altLang="en-US" sz="1800" dirty="0"/>
          </a:p>
          <a:p>
            <a:pPr eaLnBrk="1" hangingPunct="1"/>
            <a:endParaRPr lang="en-US" altLang="en-US" sz="2000" dirty="0"/>
          </a:p>
        </p:txBody>
      </p:sp>
      <p:sp>
        <p:nvSpPr>
          <p:cNvPr id="7172" name="Rectangle 8">
            <a:extLst>
              <a:ext uri="{FF2B5EF4-FFF2-40B4-BE49-F238E27FC236}">
                <a16:creationId xmlns:a16="http://schemas.microsoft.com/office/drawing/2014/main" id="{3046907A-2995-749E-A91D-1DF43D6C2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5550" y="4095475"/>
            <a:ext cx="2895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Solution: Make this reconfigurable</a:t>
            </a:r>
          </a:p>
        </p:txBody>
      </p:sp>
      <p:sp>
        <p:nvSpPr>
          <p:cNvPr id="7173" name="Line 9">
            <a:extLst>
              <a:ext uri="{FF2B5EF4-FFF2-40B4-BE49-F238E27FC236}">
                <a16:creationId xmlns:a16="http://schemas.microsoft.com/office/drawing/2014/main" id="{FDEB921B-7198-6CAD-D4B0-3362E6619B3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9750" y="2876274"/>
            <a:ext cx="838200" cy="1143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Line 10">
            <a:extLst>
              <a:ext uri="{FF2B5EF4-FFF2-40B4-BE49-F238E27FC236}">
                <a16:creationId xmlns:a16="http://schemas.microsoft.com/office/drawing/2014/main" id="{D8B3C59D-4AF3-484D-3402-2D57450F7D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59750" y="5009874"/>
            <a:ext cx="762000" cy="13716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AFA0B930-FD51-FC32-B9E8-0F069DE3474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57688" y="2876274"/>
            <a:ext cx="3733800" cy="34877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7176" name="Text Box 5">
            <a:extLst>
              <a:ext uri="{FF2B5EF4-FFF2-40B4-BE49-F238E27FC236}">
                <a16:creationId xmlns:a16="http://schemas.microsoft.com/office/drawing/2014/main" id="{462E7A50-F917-8513-ECA0-76D440F03DB5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2705363" y="4425674"/>
            <a:ext cx="3048000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2017:  &gt; 20 billion transistors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7F531CE-B7C2-73AC-EA71-4091493BDF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Economic Considerations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D2CF55E-A52E-17A1-3C86-A3E6DC7043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When should a device be used?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Situation 1: when it provides the cheapest solution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Depends on: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/>
              <a:t>NRE Cost - Non-recurring engineering cost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800" dirty="0"/>
              <a:t>Cost involved with designing application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/>
              <a:t>Unit cost - cost of a manufacturing/purchasing a single system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/>
              <a:t>Volume - # of units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Total cost = NRE + unit cost * volume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FPGAs are typically more cost effective than ASICs for low/mid volume applications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/>
              <a:t>Typical trends: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FPGA: lower NRE, high unit cost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ASIC: </a:t>
            </a:r>
            <a:r>
              <a:rPr lang="en-US" altLang="en-US" i="1" dirty="0"/>
              <a:t>very</a:t>
            </a:r>
            <a:r>
              <a:rPr lang="en-US" altLang="en-US" dirty="0"/>
              <a:t> high NRE, low unit cost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9C5AEF6-83FA-F05B-071B-8D1E7EF7E1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Application Requirements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B76389F0-BC52-18D5-B39E-53462DC597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Microprocessors (µP) have similar cost issues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General trend: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600" dirty="0"/>
              <a:t>Very low NRE cost (coding is cheap)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600" dirty="0"/>
              <a:t>Unit cost varies from several dollars to several thousand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Wouldn’t cheapest microprocessor always be the cheapest solution?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Yes, but …</a:t>
            </a:r>
          </a:p>
          <a:p>
            <a:pPr eaLnBrk="1" hangingPunct="1"/>
            <a:r>
              <a:rPr lang="en-US" altLang="en-US" sz="2400" dirty="0"/>
              <a:t>Often, microprocessors cannot meet performance constraints</a:t>
            </a:r>
          </a:p>
          <a:p>
            <a:pPr lvl="1" eaLnBrk="1" hangingPunct="1"/>
            <a:r>
              <a:rPr lang="en-US" altLang="en-US" sz="2000" dirty="0"/>
              <a:t>e.g., video decoder must achieve minimum frame rate</a:t>
            </a:r>
          </a:p>
          <a:p>
            <a:pPr lvl="1" eaLnBrk="1" hangingPunct="1"/>
            <a:r>
              <a:rPr lang="en-US" altLang="en-US" sz="2000" dirty="0"/>
              <a:t>Common reason for using custom circuit implementation</a:t>
            </a:r>
          </a:p>
          <a:p>
            <a:r>
              <a:rPr lang="en-US" altLang="en-US" sz="2400" dirty="0"/>
              <a:t>Different applications and use cases have different </a:t>
            </a:r>
            <a:r>
              <a:rPr lang="en-US" altLang="en-US" sz="2400" i="1" dirty="0"/>
              <a:t>constraints</a:t>
            </a:r>
          </a:p>
          <a:p>
            <a:pPr lvl="1"/>
            <a:r>
              <a:rPr lang="en-US" altLang="en-US" sz="2000" dirty="0"/>
              <a:t>Performance, energy, power, cost, size, weight, etc.</a:t>
            </a:r>
          </a:p>
          <a:p>
            <a:r>
              <a:rPr lang="en-US" altLang="en-US" sz="2400" dirty="0"/>
              <a:t>Device must meet constraints to be considered</a:t>
            </a:r>
          </a:p>
          <a:p>
            <a:pPr lvl="1"/>
            <a:r>
              <a:rPr lang="en-US" altLang="en-US" sz="2000" dirty="0"/>
              <a:t>Must also consider optimization goals (will revisit)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6C68496B-1528-384E-891E-4D9F09B99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18B618A2-D1DE-A948-643B-D94588E2D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4213" y="1439863"/>
            <a:ext cx="8501062" cy="4684712"/>
          </a:xfrm>
        </p:spPr>
        <p:txBody>
          <a:bodyPr/>
          <a:lstStyle/>
          <a:p>
            <a:pPr eaLnBrk="1" hangingPunct="1"/>
            <a:r>
              <a:rPr lang="en-US" altLang="en-US" sz="2400"/>
              <a:t>FPGA: </a:t>
            </a:r>
            <a:r>
              <a:rPr lang="en-US" altLang="en-US" sz="2000"/>
              <a:t>Unit cost = 5, NRE cost = 200,000</a:t>
            </a:r>
          </a:p>
          <a:p>
            <a:pPr eaLnBrk="1" hangingPunct="1"/>
            <a:r>
              <a:rPr lang="en-US" altLang="en-US" sz="2400"/>
              <a:t>Microprocessor (µP): </a:t>
            </a:r>
            <a:r>
              <a:rPr lang="en-US" altLang="en-US" sz="2000"/>
              <a:t>Unit cost = 8, NRE cost = 100,000</a:t>
            </a:r>
          </a:p>
          <a:p>
            <a:pPr eaLnBrk="1" hangingPunct="1"/>
            <a:r>
              <a:rPr lang="en-US" altLang="en-US" sz="2400"/>
              <a:t>Problem: Find cheapest implementation for all possible volumes (assume both implementations meet constraints)</a:t>
            </a:r>
          </a:p>
        </p:txBody>
      </p:sp>
      <p:cxnSp>
        <p:nvCxnSpPr>
          <p:cNvPr id="11268" name="Straight Connector 4">
            <a:extLst>
              <a:ext uri="{FF2B5EF4-FFF2-40B4-BE49-F238E27FC236}">
                <a16:creationId xmlns:a16="http://schemas.microsoft.com/office/drawing/2014/main" id="{95309802-B377-FF97-9352-28A907B30D0E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1934369" y="4607719"/>
            <a:ext cx="1898650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69" name="Straight Connector 6">
            <a:extLst>
              <a:ext uri="{FF2B5EF4-FFF2-40B4-BE49-F238E27FC236}">
                <a16:creationId xmlns:a16="http://schemas.microsoft.com/office/drawing/2014/main" id="{1C132565-CF9D-2EE8-2856-90EDFE48D74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884489" y="5556250"/>
            <a:ext cx="3633787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70" name="TextBox 7">
            <a:extLst>
              <a:ext uri="{FF2B5EF4-FFF2-40B4-BE49-F238E27FC236}">
                <a16:creationId xmlns:a16="http://schemas.microsoft.com/office/drawing/2014/main" id="{5EDF4D30-6CC8-B580-9FF7-AB8074781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0889" y="5572125"/>
            <a:ext cx="1233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Volume</a:t>
            </a:r>
          </a:p>
        </p:txBody>
      </p:sp>
      <p:sp>
        <p:nvSpPr>
          <p:cNvPr id="11271" name="TextBox 8">
            <a:extLst>
              <a:ext uri="{FF2B5EF4-FFF2-40B4-BE49-F238E27FC236}">
                <a16:creationId xmlns:a16="http://schemas.microsoft.com/office/drawing/2014/main" id="{CC6CA57B-41CD-F34E-17C9-73304936C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3289" y="3575050"/>
            <a:ext cx="18430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Cost</a:t>
            </a:r>
          </a:p>
        </p:txBody>
      </p:sp>
      <p:cxnSp>
        <p:nvCxnSpPr>
          <p:cNvPr id="11272" name="Straight Connector 10">
            <a:extLst>
              <a:ext uri="{FF2B5EF4-FFF2-40B4-BE49-F238E27FC236}">
                <a16:creationId xmlns:a16="http://schemas.microsoft.com/office/drawing/2014/main" id="{DB2E5C85-FFEA-2C5F-10E1-D7441BD94782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876551" y="3556000"/>
            <a:ext cx="1960563" cy="162560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3" name="Straight Connector 12">
            <a:extLst>
              <a:ext uri="{FF2B5EF4-FFF2-40B4-BE49-F238E27FC236}">
                <a16:creationId xmlns:a16="http://schemas.microsoft.com/office/drawing/2014/main" id="{527CD135-1947-CC57-FB55-1321F355F8EF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876550" y="3844926"/>
            <a:ext cx="2954338" cy="828675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74" name="TextBox 16">
            <a:extLst>
              <a:ext uri="{FF2B5EF4-FFF2-40B4-BE49-F238E27FC236}">
                <a16:creationId xmlns:a16="http://schemas.microsoft.com/office/drawing/2014/main" id="{1784BB96-9288-F2C6-C738-A7DCB3B0C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7539" y="3457575"/>
            <a:ext cx="1844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FPGA</a:t>
            </a:r>
          </a:p>
        </p:txBody>
      </p:sp>
      <p:sp>
        <p:nvSpPr>
          <p:cNvPr id="11275" name="TextBox 17">
            <a:extLst>
              <a:ext uri="{FF2B5EF4-FFF2-40B4-BE49-F238E27FC236}">
                <a16:creationId xmlns:a16="http://schemas.microsoft.com/office/drawing/2014/main" id="{C718DFFD-F301-CE84-2591-A2CFFFC43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2801" y="3227389"/>
            <a:ext cx="6207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µP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4D80CC2-F889-0106-3DD5-13DAF9BA259E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3107532" y="5107782"/>
            <a:ext cx="1398587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77" name="TextBox 29">
            <a:extLst>
              <a:ext uri="{FF2B5EF4-FFF2-40B4-BE49-F238E27FC236}">
                <a16:creationId xmlns:a16="http://schemas.microsoft.com/office/drawing/2014/main" id="{EF9D4082-9EEA-6028-D746-16EE0AF6F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626" y="4978401"/>
            <a:ext cx="5810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100k</a:t>
            </a:r>
          </a:p>
        </p:txBody>
      </p:sp>
      <p:sp>
        <p:nvSpPr>
          <p:cNvPr id="11278" name="TextBox 30">
            <a:extLst>
              <a:ext uri="{FF2B5EF4-FFF2-40B4-BE49-F238E27FC236}">
                <a16:creationId xmlns:a16="http://schemas.microsoft.com/office/drawing/2014/main" id="{CE6E17A0-2166-C37E-5F7E-527738F4F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6801" y="4497389"/>
            <a:ext cx="5826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200k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83DD44-F9EC-4D59-7889-FCF7B3EC41C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914651" y="4416425"/>
            <a:ext cx="892175" cy="72390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1BEBB34-4D95-E7E5-F86D-072C4D6650DA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798888" y="3844926"/>
            <a:ext cx="2024062" cy="563563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4B4F7AA4-9E25-582C-5495-0977067F7D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5225" y="4060826"/>
            <a:ext cx="2387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5v+200k = 8v+100k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v = 33k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F015B2E-EEB9-95F4-5E2A-A4F8FDE97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050" y="5834064"/>
            <a:ext cx="5667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33k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42C614D-3A1B-57F9-37AD-76DAC9233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3139" y="5087938"/>
            <a:ext cx="427997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i="1" dirty="0"/>
              <a:t>Answer: For volumes less than 33k, µP is cheapest solution. For all other volumes, FPGA is cheapest solution.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3249F160-21FF-BC28-005B-FA3E76A8F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Example: Your Turn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A6EAEBCB-48C8-0A23-A0D8-7E5301F50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8488" y="1549401"/>
            <a:ext cx="8570912" cy="4684713"/>
          </a:xfrm>
        </p:spPr>
        <p:txBody>
          <a:bodyPr/>
          <a:lstStyle/>
          <a:p>
            <a:pPr eaLnBrk="1" hangingPunct="1"/>
            <a:r>
              <a:rPr lang="en-US" altLang="en-US" sz="2400"/>
              <a:t>FPGA</a:t>
            </a:r>
          </a:p>
          <a:p>
            <a:pPr lvl="1" eaLnBrk="1" hangingPunct="1"/>
            <a:r>
              <a:rPr lang="en-US" altLang="en-US" sz="2000"/>
              <a:t>Unit cost: 6, NRE cost: 300,000</a:t>
            </a:r>
          </a:p>
          <a:p>
            <a:pPr eaLnBrk="1" hangingPunct="1"/>
            <a:r>
              <a:rPr lang="en-US" altLang="en-US" sz="2400"/>
              <a:t>ASIC</a:t>
            </a:r>
          </a:p>
          <a:p>
            <a:pPr lvl="1" eaLnBrk="1" hangingPunct="1"/>
            <a:r>
              <a:rPr lang="en-US" altLang="en-US" sz="2000"/>
              <a:t>Unit cost: 2, NRE cost: 3,000,000</a:t>
            </a:r>
          </a:p>
          <a:p>
            <a:pPr eaLnBrk="1" hangingPunct="1"/>
            <a:r>
              <a:rPr lang="en-US" altLang="en-US" sz="2400"/>
              <a:t>Microprocessor (µP)</a:t>
            </a:r>
          </a:p>
          <a:p>
            <a:pPr lvl="1" eaLnBrk="1" hangingPunct="1"/>
            <a:r>
              <a:rPr lang="en-US" altLang="en-US" sz="2000"/>
              <a:t>Unit cost: 10, NRE cost: 100,000</a:t>
            </a:r>
          </a:p>
          <a:p>
            <a:pPr eaLnBrk="1" hangingPunct="1"/>
            <a:r>
              <a:rPr lang="en-US" altLang="en-US" sz="2400"/>
              <a:t>Problem: Find cheapest implementation for all possible volumes (assume that all possibilities meet performance constraints)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g Logo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New template wide.pptx" id="{2F7E3479-46E5-4D2F-9C4A-A44092FA6F11}" vid="{9997ABD2-C28D-460D-AECD-CC9F085155FB}"/>
    </a:ext>
  </a:extLst>
</a:theme>
</file>

<file path=ppt/theme/theme2.xml><?xml version="1.0" encoding="utf-8"?>
<a:theme xmlns:a="http://schemas.openxmlformats.org/drawingml/2006/main" name="Text with normal heading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New template wide.pptx" id="{2F7E3479-46E5-4D2F-9C4A-A44092FA6F11}" vid="{9997ABD2-C28D-460D-AECD-CC9F085155FB}"/>
    </a:ext>
  </a:extLst>
</a:theme>
</file>

<file path=ppt/theme/theme3.xml><?xml version="1.0" encoding="utf-8"?>
<a:theme xmlns:a="http://schemas.openxmlformats.org/drawingml/2006/main" name="Fancy Header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New template wide.pptx" id="{2F7E3479-46E5-4D2F-9C4A-A44092FA6F11}" vid="{9997ABD2-C28D-460D-AECD-CC9F085155FB}"/>
    </a:ext>
  </a:extLst>
</a:theme>
</file>

<file path=ppt/theme/theme4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15A10438976445A4F2A564A9063629" ma:contentTypeVersion="6" ma:contentTypeDescription="Create a new document." ma:contentTypeScope="" ma:versionID="45806b5510493321e140864de03fb7ad">
  <xsd:schema xmlns:xsd="http://www.w3.org/2001/XMLSchema" xmlns:xs="http://www.w3.org/2001/XMLSchema" xmlns:p="http://schemas.microsoft.com/office/2006/metadata/properties" xmlns:ns2="63fc63a6-18cf-4814-8dee-b8d6616a2bda" targetNamespace="http://schemas.microsoft.com/office/2006/metadata/properties" ma:root="true" ma:fieldsID="3db532ccb85098a64b7e52bb711c9525" ns2:_="">
    <xsd:import namespace="63fc63a6-18cf-4814-8dee-b8d6616a2b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fc63a6-18cf-4814-8dee-b8d6616a2b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9D54C70-8A1F-433D-B3DF-B7287D9E16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EF2080-A3D2-46D5-AF20-1C20554745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fc63a6-18cf-4814-8dee-b8d6616a2b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96C1367-8D37-49A1-BF4B-2E9150DA2B52}">
  <ds:schemaRefs>
    <ds:schemaRef ds:uri="http://purl.org/dc/dcmitype/"/>
    <ds:schemaRef ds:uri="63fc63a6-18cf-4814-8dee-b8d6616a2bda"/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FICS template wide</Template>
  <TotalTime>7758</TotalTime>
  <Words>2111</Words>
  <Application>Microsoft Office PowerPoint</Application>
  <PresentationFormat>Widescreen</PresentationFormat>
  <Paragraphs>318</Paragraphs>
  <Slides>25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Gill Sans</vt:lpstr>
      <vt:lpstr>Gill Sans Light</vt:lpstr>
      <vt:lpstr>Lucida Grande</vt:lpstr>
      <vt:lpstr>Arial</vt:lpstr>
      <vt:lpstr>Helvetica</vt:lpstr>
      <vt:lpstr>Tahoma</vt:lpstr>
      <vt:lpstr>Times New Roman</vt:lpstr>
      <vt:lpstr>Wingdings</vt:lpstr>
      <vt:lpstr>Big Logo</vt:lpstr>
      <vt:lpstr>Text with normal heading</vt:lpstr>
      <vt:lpstr>Fancy Header</vt:lpstr>
      <vt:lpstr>PowerPoint Presentation</vt:lpstr>
      <vt:lpstr>Introduction</vt:lpstr>
      <vt:lpstr>Moore’s Law</vt:lpstr>
      <vt:lpstr>Moore’s Law</vt:lpstr>
      <vt:lpstr>Moore’s Law</vt:lpstr>
      <vt:lpstr>Economic Considerations</vt:lpstr>
      <vt:lpstr>Application Requirements</vt:lpstr>
      <vt:lpstr>Example</vt:lpstr>
      <vt:lpstr>Example: Your Turn</vt:lpstr>
      <vt:lpstr>Another Example</vt:lpstr>
      <vt:lpstr>Other Economic Considerations</vt:lpstr>
      <vt:lpstr>Misc Considerations</vt:lpstr>
      <vt:lpstr>Optimization Goals and Constraints</vt:lpstr>
      <vt:lpstr>Application Characteristics</vt:lpstr>
      <vt:lpstr>Architecture Characteristics</vt:lpstr>
      <vt:lpstr>Input Size and Characteristics</vt:lpstr>
      <vt:lpstr>Common GPU/FPGA Trends</vt:lpstr>
      <vt:lpstr>How to choose a device?</vt:lpstr>
      <vt:lpstr>How to choose a device?</vt:lpstr>
      <vt:lpstr>Where are FPGAs used?</vt:lpstr>
      <vt:lpstr>Where are FPGAs used?</vt:lpstr>
      <vt:lpstr>Where are FPGAs used?</vt:lpstr>
      <vt:lpstr>Where are FPGAs used?</vt:lpstr>
      <vt:lpstr>Where are FPGAs not used?</vt:lpstr>
      <vt:lpstr>Limitations of FPGAs</vt:lpstr>
    </vt:vector>
  </TitlesOfParts>
  <Company>University of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 PAC Training</dc:title>
  <dc:creator>Greg Stitt</dc:creator>
  <cp:lastModifiedBy>Stitt,Gregory</cp:lastModifiedBy>
  <cp:revision>525</cp:revision>
  <dcterms:created xsi:type="dcterms:W3CDTF">2017-01-16T21:37:43Z</dcterms:created>
  <dcterms:modified xsi:type="dcterms:W3CDTF">2024-09-15T23:27:46Z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0x010100DD15A10438976445A4F2A564A9063629</vt:lpwstr>
  </property>
</Properties>
</file>